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142535101" r:id="rId2"/>
    <p:sldId id="260" r:id="rId3"/>
    <p:sldId id="261" r:id="rId4"/>
    <p:sldId id="263" r:id="rId5"/>
    <p:sldId id="2142535102" r:id="rId6"/>
    <p:sldId id="2142535103" r:id="rId7"/>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2050"/>
    <a:srgbClr val="D8D3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242" y="66"/>
      </p:cViewPr>
      <p:guideLst>
        <p:guide orient="horz" pos="384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0ACC2F53-ED91-4D8E-A4D2-A9F9217CF69B}"/>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Slide Number Placeholder 4">
            <a:extLst>
              <a:ext uri="{FF2B5EF4-FFF2-40B4-BE49-F238E27FC236}">
                <a16:creationId xmlns:a16="http://schemas.microsoft.com/office/drawing/2014/main" id="{5E43B709-E7E4-43F1-8D17-937099E72FB8}"/>
              </a:ext>
            </a:extLst>
          </p:cNvPr>
          <p:cNvSpPr txBox="1">
            <a:spLocks noGrp="1"/>
          </p:cNvSpPr>
          <p:nvPr>
            <p:ph type="sldNum" sz="quarter" idx="8"/>
          </p:nvPr>
        </p:nvSpPr>
        <p:spPr/>
        <p:txBody>
          <a:bodyPr/>
          <a:lstStyle>
            <a:lvl1pPr>
              <a:defRPr/>
            </a:lvl1pPr>
          </a:lstStyle>
          <a:p>
            <a:pPr lvl="0"/>
            <a:fld id="{A1CB98F7-AFFA-4ABE-AF81-1F09780235BE}" type="slidenum">
              <a:t>‹#›</a:t>
            </a:fld>
            <a:endParaRPr lang="en-US"/>
          </a:p>
        </p:txBody>
      </p:sp>
    </p:spTree>
    <p:extLst>
      <p:ext uri="{BB962C8B-B14F-4D97-AF65-F5344CB8AC3E}">
        <p14:creationId xmlns:p14="http://schemas.microsoft.com/office/powerpoint/2010/main" val="1659175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ne Column Text">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886138C3-0359-42E0-8D3E-27DD7323EB87}"/>
              </a:ext>
            </a:extLst>
          </p:cNvPr>
          <p:cNvSpPr txBox="1">
            <a:spLocks noGrp="1"/>
          </p:cNvSpPr>
          <p:nvPr>
            <p:ph type="body" idx="4294967295"/>
          </p:nvPr>
        </p:nvSpPr>
        <p:spPr>
          <a:xfrm>
            <a:off x="362742" y="1780845"/>
            <a:ext cx="6134398" cy="9830132"/>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8880649B-5DC1-4563-ADC0-DBBA62D55EB9}"/>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4" name="Slide Number Placeholder 4">
            <a:extLst>
              <a:ext uri="{FF2B5EF4-FFF2-40B4-BE49-F238E27FC236}">
                <a16:creationId xmlns:a16="http://schemas.microsoft.com/office/drawing/2014/main" id="{8EB0BD0F-84E4-4787-895E-AAD7B584DC2D}"/>
              </a:ext>
            </a:extLst>
          </p:cNvPr>
          <p:cNvSpPr txBox="1">
            <a:spLocks noGrp="1"/>
          </p:cNvSpPr>
          <p:nvPr>
            <p:ph type="sldNum" sz="quarter" idx="8"/>
          </p:nvPr>
        </p:nvSpPr>
        <p:spPr/>
        <p:txBody>
          <a:bodyPr/>
          <a:lstStyle>
            <a:lvl1pPr>
              <a:defRPr/>
            </a:lvl1pPr>
          </a:lstStyle>
          <a:p>
            <a:pPr lvl="0"/>
            <a:fld id="{3F2B38AD-7A67-42B1-B7AE-6BF47180DB78}" type="slidenum">
              <a:t>‹#›</a:t>
            </a:fld>
            <a:endParaRPr lang="en-US"/>
          </a:p>
        </p:txBody>
      </p:sp>
    </p:spTree>
    <p:extLst>
      <p:ext uri="{BB962C8B-B14F-4D97-AF65-F5344CB8AC3E}">
        <p14:creationId xmlns:p14="http://schemas.microsoft.com/office/powerpoint/2010/main" val="537066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03C679-31DC-4574-A5A6-6E517B36AA4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653926610"/>
      </p:ext>
    </p:extLst>
  </p:cSld>
  <p:clrMapOvr>
    <a:masterClrMapping/>
  </p:clrMapOvr>
  <p:transition spd="med">
    <p:fade/>
  </p:transition>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10" descr="A close up of a device&#10;&#10;Description generated with high confidence">
            <a:extLst>
              <a:ext uri="{FF2B5EF4-FFF2-40B4-BE49-F238E27FC236}">
                <a16:creationId xmlns:a16="http://schemas.microsoft.com/office/drawing/2014/main" id="{0D8D8FFE-3A43-4A63-A714-D3EAD32E89E1}"/>
              </a:ext>
            </a:extLst>
          </p:cNvPr>
          <p:cNvPicPr>
            <a:picLocks noChangeAspect="1"/>
          </p:cNvPicPr>
          <p:nvPr/>
        </p:nvPicPr>
        <p:blipFill>
          <a:blip r:embed="rId5"/>
          <a:srcRect l="44472" t="6096" r="775" b="7784"/>
          <a:stretch>
            <a:fillRect/>
          </a:stretch>
        </p:blipFill>
        <p:spPr>
          <a:xfrm>
            <a:off x="360365" y="265473"/>
            <a:ext cx="6497634" cy="1160674"/>
          </a:xfrm>
          <a:prstGeom prst="rect">
            <a:avLst/>
          </a:prstGeom>
          <a:noFill/>
          <a:ln cap="flat">
            <a:noFill/>
          </a:ln>
        </p:spPr>
      </p:pic>
      <p:sp>
        <p:nvSpPr>
          <p:cNvPr id="3" name="Title Placeholder 1">
            <a:extLst>
              <a:ext uri="{FF2B5EF4-FFF2-40B4-BE49-F238E27FC236}">
                <a16:creationId xmlns:a16="http://schemas.microsoft.com/office/drawing/2014/main" id="{A7E341D3-2E70-4DA9-9A67-50DF2DA50FD4}"/>
              </a:ext>
            </a:extLst>
          </p:cNvPr>
          <p:cNvSpPr txBox="1">
            <a:spLocks noGrp="1"/>
          </p:cNvSpPr>
          <p:nvPr>
            <p:ph type="title"/>
          </p:nvPr>
        </p:nvSpPr>
        <p:spPr>
          <a:xfrm>
            <a:off x="362742" y="581030"/>
            <a:ext cx="6133310" cy="696001"/>
          </a:xfrm>
          <a:prstGeom prst="rect">
            <a:avLst/>
          </a:prstGeom>
          <a:noFill/>
          <a:ln>
            <a:noFill/>
          </a:ln>
        </p:spPr>
        <p:txBody>
          <a:bodyPr vert="horz" wrap="square" lIns="0" tIns="0" rIns="0" bIns="0" anchor="t" anchorCtr="0" compatLnSpc="1">
            <a:noAutofit/>
          </a:bodyPr>
          <a:lstStyle/>
          <a:p>
            <a:pPr lvl="0"/>
            <a:r>
              <a:rPr lang="en-US"/>
              <a:t>Click to edit Master title style</a:t>
            </a:r>
            <a:endParaRPr lang="en-GB"/>
          </a:p>
        </p:txBody>
      </p:sp>
      <p:sp>
        <p:nvSpPr>
          <p:cNvPr id="4" name="Text Placeholder 2">
            <a:extLst>
              <a:ext uri="{FF2B5EF4-FFF2-40B4-BE49-F238E27FC236}">
                <a16:creationId xmlns:a16="http://schemas.microsoft.com/office/drawing/2014/main" id="{E3C34E3D-66F8-4EF3-85AF-754575B09FC0}"/>
              </a:ext>
            </a:extLst>
          </p:cNvPr>
          <p:cNvSpPr txBox="1">
            <a:spLocks noGrp="1"/>
          </p:cNvSpPr>
          <p:nvPr>
            <p:ph type="body" idx="1"/>
          </p:nvPr>
        </p:nvSpPr>
        <p:spPr>
          <a:xfrm>
            <a:off x="362742" y="1780846"/>
            <a:ext cx="6134398" cy="9809367"/>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9">
            <a:extLst>
              <a:ext uri="{FF2B5EF4-FFF2-40B4-BE49-F238E27FC236}">
                <a16:creationId xmlns:a16="http://schemas.microsoft.com/office/drawing/2014/main" id="{F8755735-673A-4D7E-8539-BB24C92544DF}"/>
              </a:ext>
            </a:extLst>
          </p:cNvPr>
          <p:cNvSpPr/>
          <p:nvPr/>
        </p:nvSpPr>
        <p:spPr>
          <a:xfrm>
            <a:off x="0" y="0"/>
            <a:ext cx="180000" cy="12192000"/>
          </a:xfrm>
          <a:prstGeom prst="rect">
            <a:avLst/>
          </a:prstGeom>
          <a:solidFill>
            <a:srgbClr val="3A205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6" name="Slide Number Placeholder 4">
            <a:extLst>
              <a:ext uri="{FF2B5EF4-FFF2-40B4-BE49-F238E27FC236}">
                <a16:creationId xmlns:a16="http://schemas.microsoft.com/office/drawing/2014/main" id="{B0118600-1B1B-427C-98AE-8DAEDB354BDD}"/>
              </a:ext>
            </a:extLst>
          </p:cNvPr>
          <p:cNvSpPr txBox="1">
            <a:spLocks noGrp="1"/>
          </p:cNvSpPr>
          <p:nvPr>
            <p:ph type="sldNum" sz="quarter" idx="4"/>
          </p:nvPr>
        </p:nvSpPr>
        <p:spPr>
          <a:xfrm>
            <a:off x="5897881" y="11620566"/>
            <a:ext cx="598173" cy="324332"/>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800" b="0" i="0" u="none" strike="noStrike" kern="1200" cap="none" spc="0" baseline="0">
                <a:solidFill>
                  <a:srgbClr val="000000"/>
                </a:solidFill>
                <a:uFillTx/>
                <a:latin typeface="Arial"/>
              </a:defRPr>
            </a:lvl1pPr>
          </a:lstStyle>
          <a:p>
            <a:fld id="{A2D45511-5204-40EB-B437-53B02D2D106C}" type="slidenum">
              <a:rPr lang="en-US" smtClean="0"/>
              <a:pPr/>
              <a:t>‹#›</a:t>
            </a:fld>
            <a:endParaRPr lang="en-US"/>
          </a:p>
        </p:txBody>
      </p:sp>
      <p:sp>
        <p:nvSpPr>
          <p:cNvPr id="7" name="Rectangle 6">
            <a:extLst>
              <a:ext uri="{FF2B5EF4-FFF2-40B4-BE49-F238E27FC236}">
                <a16:creationId xmlns:a16="http://schemas.microsoft.com/office/drawing/2014/main" id="{EC72C277-56CC-439C-8E50-080809929CA0}"/>
              </a:ext>
            </a:extLst>
          </p:cNvPr>
          <p:cNvSpPr/>
          <p:nvPr userDrawn="1"/>
        </p:nvSpPr>
        <p:spPr>
          <a:xfrm>
            <a:off x="-1539552" y="2019239"/>
            <a:ext cx="1050034" cy="797627"/>
          </a:xfrm>
          <a:prstGeom prst="rect">
            <a:avLst/>
          </a:prstGeom>
          <a:solidFill>
            <a:srgbClr val="3A2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58 32 80</a:t>
            </a:r>
          </a:p>
        </p:txBody>
      </p:sp>
      <p:sp>
        <p:nvSpPr>
          <p:cNvPr id="8" name="Rectangle 7">
            <a:extLst>
              <a:ext uri="{FF2B5EF4-FFF2-40B4-BE49-F238E27FC236}">
                <a16:creationId xmlns:a16="http://schemas.microsoft.com/office/drawing/2014/main" id="{47734CA8-C355-4D58-9F36-5AB0D790B417}"/>
              </a:ext>
            </a:extLst>
          </p:cNvPr>
          <p:cNvSpPr/>
          <p:nvPr userDrawn="1"/>
        </p:nvSpPr>
        <p:spPr>
          <a:xfrm>
            <a:off x="-1539552" y="3171367"/>
            <a:ext cx="1050034" cy="797627"/>
          </a:xfrm>
          <a:prstGeom prst="rect">
            <a:avLst/>
          </a:prstGeom>
          <a:solidFill>
            <a:srgbClr val="01A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1 167 225</a:t>
            </a:r>
          </a:p>
        </p:txBody>
      </p:sp>
      <p:sp>
        <p:nvSpPr>
          <p:cNvPr id="10" name="Rectangle 9">
            <a:extLst>
              <a:ext uri="{FF2B5EF4-FFF2-40B4-BE49-F238E27FC236}">
                <a16:creationId xmlns:a16="http://schemas.microsoft.com/office/drawing/2014/main" id="{F610A86D-BB17-4D62-A6F8-EB79470606E0}"/>
              </a:ext>
            </a:extLst>
          </p:cNvPr>
          <p:cNvSpPr/>
          <p:nvPr userDrawn="1"/>
        </p:nvSpPr>
        <p:spPr>
          <a:xfrm>
            <a:off x="-1539552" y="4208453"/>
            <a:ext cx="1050034" cy="797627"/>
          </a:xfrm>
          <a:prstGeom prst="rect">
            <a:avLst/>
          </a:prstGeom>
          <a:solidFill>
            <a:srgbClr val="D8D3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216 211 224</a:t>
            </a:r>
          </a:p>
        </p:txBody>
      </p:sp>
    </p:spTree>
    <p:extLst>
      <p:ext uri="{BB962C8B-B14F-4D97-AF65-F5344CB8AC3E}">
        <p14:creationId xmlns:p14="http://schemas.microsoft.com/office/powerpoint/2010/main" val="3623757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hf hdr="0" ftr="0" dt="0"/>
  <p:txStyles>
    <p:titleStyle>
      <a:lvl1pPr marL="0" marR="0" lvl="0" indent="0" algn="l" defTabSz="685763" rtl="0" fontAlgn="auto" hangingPunct="1">
        <a:lnSpc>
          <a:spcPct val="100000"/>
        </a:lnSpc>
        <a:spcBef>
          <a:spcPts val="0"/>
        </a:spcBef>
        <a:spcAft>
          <a:spcPts val="0"/>
        </a:spcAft>
        <a:buNone/>
        <a:tabLst/>
        <a:defRPr lang="en-US" sz="2200" b="1" i="0" u="none" strike="noStrike" kern="1200" cap="none" spc="0" baseline="0">
          <a:solidFill>
            <a:srgbClr val="3A2050"/>
          </a:solidFill>
          <a:uFillTx/>
          <a:latin typeface="Arial"/>
        </a:defRPr>
      </a:lvl1pPr>
    </p:titleStyle>
    <p:bodyStyle>
      <a:lvl1pPr marL="0" marR="0" lvl="0" indent="0" algn="l" defTabSz="685763" rtl="0" fontAlgn="auto" hangingPunct="1">
        <a:lnSpc>
          <a:spcPct val="100000"/>
        </a:lnSpc>
        <a:spcBef>
          <a:spcPts val="0"/>
        </a:spcBef>
        <a:spcAft>
          <a:spcPts val="600"/>
        </a:spcAft>
        <a:buNone/>
        <a:tabLst/>
        <a:defRPr lang="en-US" sz="1000" b="1" i="0" u="none" strike="noStrike" kern="1200" cap="none" spc="0" baseline="0">
          <a:solidFill>
            <a:srgbClr val="000000"/>
          </a:solidFill>
          <a:uFillTx/>
          <a:latin typeface="Arial"/>
        </a:defRPr>
      </a:lvl1pPr>
      <a:lvl2pPr marL="0" marR="0" lvl="1" indent="0" algn="l" defTabSz="685763" rtl="0" fontAlgn="auto" hangingPunct="1">
        <a:lnSpc>
          <a:spcPct val="100000"/>
        </a:lnSpc>
        <a:spcBef>
          <a:spcPts val="0"/>
        </a:spcBef>
        <a:spcAft>
          <a:spcPts val="600"/>
        </a:spcAft>
        <a:buNone/>
        <a:tabLst/>
        <a:defRPr lang="en-US" sz="1000" b="0" i="0" u="none" strike="noStrike" kern="1200" cap="none" spc="0" baseline="0">
          <a:solidFill>
            <a:srgbClr val="000000"/>
          </a:solidFill>
          <a:uFillTx/>
          <a:latin typeface="Arial"/>
        </a:defRPr>
      </a:lvl2pPr>
      <a:lvl3pPr marL="179999" marR="0" lvl="2" indent="-179999" algn="l" defTabSz="685763" rtl="0" fontAlgn="auto" hangingPunct="1">
        <a:lnSpc>
          <a:spcPct val="100000"/>
        </a:lnSpc>
        <a:spcBef>
          <a:spcPts val="0"/>
        </a:spcBef>
        <a:spcAft>
          <a:spcPts val="600"/>
        </a:spcAft>
        <a:buSzPct val="100000"/>
        <a:buFont typeface="Arial" pitchFamily="34"/>
        <a:buChar char="•"/>
        <a:tabLst/>
        <a:defRPr lang="en-US" sz="1000" b="0" i="0" u="none" strike="noStrike" kern="1200" cap="none" spc="0" baseline="0">
          <a:solidFill>
            <a:srgbClr val="000000"/>
          </a:solidFill>
          <a:uFillTx/>
          <a:latin typeface="Arial"/>
        </a:defRPr>
      </a:lvl3pPr>
      <a:lvl4pPr marL="359999" marR="0" lvl="3" indent="-179999" algn="l" defTabSz="685763" rtl="0" fontAlgn="auto" hangingPunct="1">
        <a:lnSpc>
          <a:spcPct val="100000"/>
        </a:lnSpc>
        <a:spcBef>
          <a:spcPts val="0"/>
        </a:spcBef>
        <a:spcAft>
          <a:spcPts val="600"/>
        </a:spcAft>
        <a:buSzPct val="100000"/>
        <a:buFont typeface="Arial" pitchFamily="34"/>
        <a:buChar char="-"/>
        <a:tabLst/>
        <a:defRPr lang="en-US" sz="1000" b="0" i="0" u="none" strike="noStrike" kern="1200" cap="none" spc="0" baseline="0">
          <a:solidFill>
            <a:srgbClr val="000000"/>
          </a:solidFill>
          <a:uFillTx/>
          <a:latin typeface="Arial"/>
        </a:defRPr>
      </a:lvl4pPr>
      <a:lvl5pPr marL="539998" marR="0" lvl="4" indent="-179999" algn="l" defTabSz="685763" rtl="0" fontAlgn="auto" hangingPunct="1">
        <a:lnSpc>
          <a:spcPct val="100000"/>
        </a:lnSpc>
        <a:spcBef>
          <a:spcPts val="0"/>
        </a:spcBef>
        <a:spcAft>
          <a:spcPts val="600"/>
        </a:spcAft>
        <a:buSzPct val="100000"/>
        <a:buFont typeface="Arial" pitchFamily="34"/>
        <a:buChar char="•"/>
        <a:tabLst/>
        <a:defRPr lang="en-US" sz="1000" b="0" i="0" u="none" strike="noStrike" kern="1200" cap="none" spc="0" baseline="0">
          <a:solidFill>
            <a:srgbClr val="000000"/>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p15:clr>
            <a:srgbClr val="F26B43"/>
          </p15:clr>
        </p15:guide>
        <p15:guide id="2" pos="2160">
          <p15:clr>
            <a:srgbClr val="F26B43"/>
          </p15:clr>
        </p15:guide>
        <p15:guide id="3" orient="horz" pos="297">
          <p15:clr>
            <a:srgbClr val="F26B43"/>
          </p15:clr>
        </p15:guide>
        <p15:guide id="4" orient="horz" pos="654">
          <p15:clr>
            <a:srgbClr val="F26B43"/>
          </p15:clr>
        </p15:guide>
        <p15:guide id="5" orient="horz" pos="909">
          <p15:clr>
            <a:srgbClr val="F26B43"/>
          </p15:clr>
        </p15:guide>
        <p15:guide id="6" orient="horz" pos="5936">
          <p15:clr>
            <a:srgbClr val="F26B43"/>
          </p15:clr>
        </p15:guide>
        <p15:guide id="7" orient="horz" pos="6114">
          <p15:clr>
            <a:srgbClr val="F26B43"/>
          </p15:clr>
        </p15:guide>
        <p15:guide id="8" pos="228">
          <p15:clr>
            <a:srgbClr val="F26B43"/>
          </p15:clr>
        </p15:guide>
        <p15:guide id="9" pos="410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helen.lewis@bcpcouncil.gov.uk"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https://www.stem.org.uk/elibrary/resource/29225" TargetMode="External"/><Relationship Id="rId13" Type="http://schemas.openxmlformats.org/officeDocument/2006/relationships/image" Target="../media/image10.png"/><Relationship Id="rId18" Type="http://schemas.openxmlformats.org/officeDocument/2006/relationships/image" Target="../media/image15.svg"/><Relationship Id="rId3" Type="http://schemas.openxmlformats.org/officeDocument/2006/relationships/image" Target="../media/image3.svg"/><Relationship Id="rId7" Type="http://schemas.openxmlformats.org/officeDocument/2006/relationships/hyperlink" Target="https://www.stem.org.uk/resources/elibrary/resource/30536/pizza-fractions" TargetMode="External"/><Relationship Id="rId12" Type="http://schemas.openxmlformats.org/officeDocument/2006/relationships/image" Target="../media/image9.svg"/><Relationship Id="rId17" Type="http://schemas.openxmlformats.org/officeDocument/2006/relationships/image" Target="../media/image14.png"/><Relationship Id="rId2" Type="http://schemas.openxmlformats.org/officeDocument/2006/relationships/image" Target="../media/image2.png"/><Relationship Id="rId16" Type="http://schemas.openxmlformats.org/officeDocument/2006/relationships/image" Target="../media/image13.svg"/><Relationship Id="rId20" Type="http://schemas.openxmlformats.org/officeDocument/2006/relationships/image" Target="../media/image17.svg"/><Relationship Id="rId1" Type="http://schemas.openxmlformats.org/officeDocument/2006/relationships/slideLayout" Target="../slideLayouts/slideLayout2.xml"/><Relationship Id="rId6" Type="http://schemas.openxmlformats.org/officeDocument/2006/relationships/hyperlink" Target="https://www.stem.org.uk/resources/elibrary/resource/34028/grid-multiplication-interim-step" TargetMode="External"/><Relationship Id="rId11" Type="http://schemas.openxmlformats.org/officeDocument/2006/relationships/image" Target="../media/image8.png"/><Relationship Id="rId5" Type="http://schemas.openxmlformats.org/officeDocument/2006/relationships/image" Target="../media/image5.svg"/><Relationship Id="rId15" Type="http://schemas.openxmlformats.org/officeDocument/2006/relationships/image" Target="../media/image12.png"/><Relationship Id="rId10" Type="http://schemas.openxmlformats.org/officeDocument/2006/relationships/image" Target="../media/image7.svg"/><Relationship Id="rId19" Type="http://schemas.openxmlformats.org/officeDocument/2006/relationships/image" Target="../media/image16.png"/><Relationship Id="rId4" Type="http://schemas.openxmlformats.org/officeDocument/2006/relationships/image" Target="../media/image4.png"/><Relationship Id="rId9" Type="http://schemas.openxmlformats.org/officeDocument/2006/relationships/image" Target="../media/image6.png"/><Relationship Id="rId14" Type="http://schemas.openxmlformats.org/officeDocument/2006/relationships/image" Target="../media/image11.svg"/></Relationships>
</file>

<file path=ppt/slides/_rels/slide3.xml.rels><?xml version="1.0" encoding="UTF-8" standalone="yes"?>
<Relationships xmlns="http://schemas.openxmlformats.org/package/2006/relationships"><Relationship Id="rId8" Type="http://schemas.openxmlformats.org/officeDocument/2006/relationships/hyperlink" Target="https://education.theiet.org/primary/teaching-resources/build-your-own-football-team/" TargetMode="External"/><Relationship Id="rId13" Type="http://schemas.openxmlformats.org/officeDocument/2006/relationships/image" Target="../media/image22.png"/><Relationship Id="rId3" Type="http://schemas.openxmlformats.org/officeDocument/2006/relationships/image" Target="../media/image3.svg"/><Relationship Id="rId7" Type="http://schemas.openxmlformats.org/officeDocument/2006/relationships/hyperlink" Target="https://education.theiet.org/primary/teaching-resources/chinese-zodiac-animal-wheel/" TargetMode="External"/><Relationship Id="rId12" Type="http://schemas.openxmlformats.org/officeDocument/2006/relationships/image" Target="../media/image21.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education.theiet.org/primary/teaching-resources/make-a-pyramid/" TargetMode="External"/><Relationship Id="rId11" Type="http://schemas.openxmlformats.org/officeDocument/2006/relationships/image" Target="../media/image20.png"/><Relationship Id="rId5" Type="http://schemas.openxmlformats.org/officeDocument/2006/relationships/image" Target="../media/image5.svg"/><Relationship Id="rId10" Type="http://schemas.openxmlformats.org/officeDocument/2006/relationships/image" Target="../media/image19.svg"/><Relationship Id="rId4" Type="http://schemas.openxmlformats.org/officeDocument/2006/relationships/image" Target="../media/image4.png"/><Relationship Id="rId9" Type="http://schemas.openxmlformats.org/officeDocument/2006/relationships/image" Target="../media/image18.png"/><Relationship Id="rId14" Type="http://schemas.openxmlformats.org/officeDocument/2006/relationships/image" Target="../media/image23.svg"/></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hyperlink" Target="https://www.nationalnumeracy.org.uk/helping-children-maths/schools/parental-engagement" TargetMode="External"/><Relationship Id="rId3" Type="http://schemas.openxmlformats.org/officeDocument/2006/relationships/hyperlink" Target="https://www.bbc.co.uk/bitesize/subjects/z826n39" TargetMode="External"/><Relationship Id="rId7" Type="http://schemas.openxmlformats.org/officeDocument/2006/relationships/hyperlink" Target="https://eclkc.ohs.acf.hhs.gov/school-readiness/article/parent-family-community-engagement-pfce-framework#:~:text=The%20Head%20Start%20Parent%2C%20Family%2C%20and%20Community%20Engagement,is%20also%20useful%20as%20a%20professional%20development%20tool." TargetMode="External"/><Relationship Id="rId2" Type="http://schemas.openxmlformats.org/officeDocument/2006/relationships/hyperlink" Target="https://www.mymaths.co.uk/primary.html" TargetMode="External"/><Relationship Id="rId1" Type="http://schemas.openxmlformats.org/officeDocument/2006/relationships/slideLayout" Target="../slideLayouts/slideLayout2.xml"/><Relationship Id="rId6" Type="http://schemas.openxmlformats.org/officeDocument/2006/relationships/hyperlink" Target="https://www.primarymathschallenge.org.uk/what-is-the-pmc" TargetMode="External"/><Relationship Id="rId11" Type="http://schemas.openxmlformats.org/officeDocument/2006/relationships/hyperlink" Target="https://www.careersandenterprise.co.uk/" TargetMode="External"/><Relationship Id="rId5" Type="http://schemas.openxmlformats.org/officeDocument/2006/relationships/hyperlink" Target="https://www.mathvrisfun.com/" TargetMode="External"/><Relationship Id="rId10" Type="http://schemas.openxmlformats.org/officeDocument/2006/relationships/hyperlink" Target="https://emile-education.com/careers-week-for-primary-schools-2022/" TargetMode="External"/><Relationship Id="rId4" Type="http://schemas.openxmlformats.org/officeDocument/2006/relationships/hyperlink" Target="https://whiterosemaths.com/resources/primary" TargetMode="External"/><Relationship Id="rId9" Type="http://schemas.openxmlformats.org/officeDocument/2006/relationships/hyperlink" Target="https://www.topmarks.co.uk/maths-games/7-11-years/data-handl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EC970-75FE-4B60-B36E-95A7816E43D7}"/>
              </a:ext>
            </a:extLst>
          </p:cNvPr>
          <p:cNvSpPr>
            <a:spLocks noGrp="1"/>
          </p:cNvSpPr>
          <p:nvPr>
            <p:ph type="title"/>
          </p:nvPr>
        </p:nvSpPr>
        <p:spPr/>
        <p:txBody>
          <a:bodyPr/>
          <a:lstStyle/>
          <a:p>
            <a:r>
              <a:rPr lang="en-GB" dirty="0"/>
              <a:t>Foreword</a:t>
            </a:r>
          </a:p>
        </p:txBody>
      </p:sp>
      <p:sp>
        <p:nvSpPr>
          <p:cNvPr id="3" name="TextBox 2">
            <a:extLst>
              <a:ext uri="{FF2B5EF4-FFF2-40B4-BE49-F238E27FC236}">
                <a16:creationId xmlns:a16="http://schemas.microsoft.com/office/drawing/2014/main" id="{498846E6-9F72-43DD-8783-085AB493053F}"/>
              </a:ext>
            </a:extLst>
          </p:cNvPr>
          <p:cNvSpPr txBox="1"/>
          <p:nvPr/>
        </p:nvSpPr>
        <p:spPr>
          <a:xfrm>
            <a:off x="361950" y="1443038"/>
            <a:ext cx="6146800" cy="3941528"/>
          </a:xfrm>
          <a:prstGeom prst="rect">
            <a:avLst/>
          </a:prstGeom>
          <a:noFill/>
        </p:spPr>
        <p:txBody>
          <a:bodyPr wrap="square" rtlCol="0">
            <a:spAutoFit/>
          </a:bodyPr>
          <a:lstStyle/>
          <a:p>
            <a:r>
              <a:rPr lang="en-GB" sz="1200" dirty="0">
                <a:effectLst/>
                <a:latin typeface="Arial" panose="020B0604020202020204" pitchFamily="34" charset="0"/>
                <a:ea typeface="MS PGothic" panose="020B0600070205080204" pitchFamily="34" charset="-128"/>
              </a:rPr>
              <a:t>Every pupil needs a good </a:t>
            </a:r>
            <a:r>
              <a:rPr lang="en-GB" sz="1200" dirty="0">
                <a:latin typeface="Arial" panose="020B0604020202020204" pitchFamily="34" charset="0"/>
                <a:ea typeface="MS PGothic" panose="020B0600070205080204" pitchFamily="34" charset="-128"/>
              </a:rPr>
              <a:t>STEM</a:t>
            </a:r>
            <a:r>
              <a:rPr lang="en-GB" sz="1200" dirty="0">
                <a:effectLst/>
                <a:latin typeface="Arial" panose="020B0604020202020204" pitchFamily="34" charset="0"/>
                <a:ea typeface="MS PGothic" panose="020B0600070205080204" pitchFamily="34" charset="-128"/>
              </a:rPr>
              <a:t> education, and we must all play our part to ensure that pupils receive this. Maths and science are fundamental tools to support the world around young people, and this understanding helps make decisions in our personal and professional lives. With this in mind, it's no surprise we want children to start learning and having full support in maths and science as early as possible. </a:t>
            </a:r>
            <a:endParaRPr lang="en-GB" sz="1200" dirty="0">
              <a:effectLst/>
              <a:latin typeface="Calibri" panose="020F0502020204030204" pitchFamily="34" charset="0"/>
              <a:ea typeface="MS PGothic" panose="020B0600070205080204" pitchFamily="34" charset="-128"/>
            </a:endParaRPr>
          </a:p>
          <a:p>
            <a:r>
              <a:rPr lang="en-GB" sz="1200" dirty="0">
                <a:solidFill>
                  <a:srgbClr val="363639"/>
                </a:solidFill>
                <a:effectLst/>
                <a:latin typeface="Arial" panose="020B0604020202020204" pitchFamily="34" charset="0"/>
                <a:ea typeface="MS PGothic" panose="020B0600070205080204" pitchFamily="34" charset="-128"/>
              </a:rPr>
              <a:t>Children are naturally curious creatures. This innate curiosity is what helps children develop critical thinking skills and there </a:t>
            </a:r>
            <a:r>
              <a:rPr lang="en-GB" sz="1200" dirty="0">
                <a:solidFill>
                  <a:srgbClr val="363639"/>
                </a:solidFill>
                <a:latin typeface="Arial" panose="020B0604020202020204" pitchFamily="34" charset="0"/>
                <a:ea typeface="MS PGothic" panose="020B0600070205080204" pitchFamily="34" charset="-128"/>
              </a:rPr>
              <a:t>are</a:t>
            </a:r>
            <a:r>
              <a:rPr lang="en-GB" sz="1200" dirty="0">
                <a:solidFill>
                  <a:srgbClr val="363639"/>
                </a:solidFill>
                <a:effectLst/>
                <a:latin typeface="Arial" panose="020B0604020202020204" pitchFamily="34" charset="0"/>
                <a:ea typeface="MS PGothic" panose="020B0600070205080204" pitchFamily="34" charset="-128"/>
              </a:rPr>
              <a:t> no better subjects for fostering critical thinking. Maths forces </a:t>
            </a:r>
            <a:r>
              <a:rPr lang="en-GB" sz="1200" dirty="0">
                <a:solidFill>
                  <a:srgbClr val="363639"/>
                </a:solidFill>
                <a:latin typeface="Arial" panose="020B0604020202020204" pitchFamily="34" charset="0"/>
                <a:ea typeface="MS PGothic" panose="020B0600070205080204" pitchFamily="34" charset="-128"/>
              </a:rPr>
              <a:t>children</a:t>
            </a:r>
            <a:r>
              <a:rPr lang="en-GB" sz="1200" dirty="0">
                <a:solidFill>
                  <a:srgbClr val="363639"/>
                </a:solidFill>
                <a:effectLst/>
                <a:latin typeface="Arial" panose="020B0604020202020204" pitchFamily="34" charset="0"/>
                <a:ea typeface="MS PGothic" panose="020B0600070205080204" pitchFamily="34" charset="-128"/>
              </a:rPr>
              <a:t> to slow down, analyse a problem, and devise a logical solution.</a:t>
            </a:r>
          </a:p>
          <a:p>
            <a:endParaRPr lang="en-GB" sz="1200" dirty="0">
              <a:effectLst/>
              <a:latin typeface="Calibri" panose="020F0502020204030204" pitchFamily="34" charset="0"/>
              <a:ea typeface="MS PGothic" panose="020B0600070205080204" pitchFamily="34" charset="-128"/>
            </a:endParaRPr>
          </a:p>
          <a:p>
            <a:r>
              <a:rPr lang="en-GB" sz="1200" dirty="0">
                <a:effectLst/>
                <a:latin typeface="Arial" panose="020B0604020202020204" pitchFamily="34" charset="0"/>
                <a:ea typeface="MS PGothic" panose="020B0600070205080204" pitchFamily="34" charset="-128"/>
              </a:rPr>
              <a:t>In BCP we have been running STEM programs for KS2 and KS3 pupils that have been engaging and exciting to support classroom learning and core curriculum. We are ready to further roll this out to all those pupils in KS2; starting with a toolbox for delivery in school and progressing to external visitors to the classroom and visits to local providers and employers. </a:t>
            </a:r>
          </a:p>
          <a:p>
            <a:endParaRPr lang="en-GB" sz="1200" dirty="0">
              <a:effectLst/>
              <a:latin typeface="Calibri" panose="020F0502020204030204" pitchFamily="34" charset="0"/>
              <a:ea typeface="MS PGothic" panose="020B0600070205080204" pitchFamily="34" charset="-128"/>
            </a:endParaRPr>
          </a:p>
          <a:p>
            <a:r>
              <a:rPr lang="en-GB" sz="1200" dirty="0">
                <a:effectLst/>
                <a:latin typeface="Arial" panose="020B0604020202020204" pitchFamily="34" charset="0"/>
                <a:ea typeface="MS PGothic" panose="020B0600070205080204" pitchFamily="34" charset="-128"/>
              </a:rPr>
              <a:t>For further information please contact </a:t>
            </a:r>
          </a:p>
          <a:p>
            <a:r>
              <a:rPr lang="en-GB" sz="1200" dirty="0">
                <a:effectLst/>
                <a:latin typeface="Arial" panose="020B0604020202020204" pitchFamily="34" charset="0"/>
                <a:ea typeface="MS PGothic" panose="020B0600070205080204" pitchFamily="34" charset="-128"/>
              </a:rPr>
              <a:t>Helen Lewis,</a:t>
            </a:r>
          </a:p>
          <a:p>
            <a:r>
              <a:rPr lang="en-GB" sz="1200" dirty="0">
                <a:effectLst/>
                <a:latin typeface="Arial" panose="020B0604020202020204" pitchFamily="34" charset="0"/>
                <a:ea typeface="MS PGothic" panose="020B0600070205080204" pitchFamily="34" charset="-128"/>
              </a:rPr>
              <a:t>Project Leader,</a:t>
            </a:r>
          </a:p>
          <a:p>
            <a:r>
              <a:rPr lang="en-GB" sz="1200" u="sng" dirty="0">
                <a:solidFill>
                  <a:srgbClr val="0563C1"/>
                </a:solidFill>
                <a:effectLst/>
                <a:latin typeface="Arial" panose="020B0604020202020204" pitchFamily="34" charset="0"/>
                <a:ea typeface="MS PGothic" panose="020B0600070205080204" pitchFamily="34" charset="-128"/>
                <a:hlinkClick r:id="rId2"/>
              </a:rPr>
              <a:t>helen.lewis@bcpcouncil.gov.uk</a:t>
            </a:r>
            <a:r>
              <a:rPr lang="en-GB" sz="1200" dirty="0">
                <a:effectLst/>
                <a:latin typeface="Arial" panose="020B0604020202020204" pitchFamily="34" charset="0"/>
                <a:ea typeface="MS PGothic" panose="020B0600070205080204" pitchFamily="34" charset="-128"/>
              </a:rPr>
              <a:t> </a:t>
            </a:r>
            <a:endParaRPr lang="en-GB" sz="1200" dirty="0">
              <a:effectLst/>
              <a:latin typeface="Calibri" panose="020F0502020204030204" pitchFamily="34" charset="0"/>
              <a:ea typeface="MS PGothic" panose="020B0600070205080204" pitchFamily="34" charset="-128"/>
            </a:endParaRPr>
          </a:p>
          <a:p>
            <a:endParaRPr lang="en-GB" sz="1013" dirty="0"/>
          </a:p>
        </p:txBody>
      </p:sp>
    </p:spTree>
    <p:extLst>
      <p:ext uri="{BB962C8B-B14F-4D97-AF65-F5344CB8AC3E}">
        <p14:creationId xmlns:p14="http://schemas.microsoft.com/office/powerpoint/2010/main" val="1298309926"/>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D6460A-32CE-4AC0-B031-0D7D083A8CD4}"/>
              </a:ext>
            </a:extLst>
          </p:cNvPr>
          <p:cNvSpPr txBox="1">
            <a:spLocks noGrp="1"/>
          </p:cNvSpPr>
          <p:nvPr>
            <p:ph type="body" idx="4294967295"/>
          </p:nvPr>
        </p:nvSpPr>
        <p:spPr>
          <a:xfrm>
            <a:off x="375145" y="1461423"/>
            <a:ext cx="6134397" cy="1107996"/>
          </a:xfrm>
        </p:spPr>
        <p:txBody>
          <a:bodyPr wrap="square">
            <a:spAutoFit/>
          </a:bodyPr>
          <a:lstStyle/>
          <a:p>
            <a:pPr lvl="1"/>
            <a:r>
              <a:rPr lang="en-US" sz="1200" dirty="0"/>
              <a:t>Pre-teach sessions can be taught in a session prior to an actual Math's lesson and will be led by either a teacher or a teaching assistant. The duration of each session is designed to be relatively short, around 15 to 30 minutes. Pre-teach sessions are designed to provide easily digestible bite sized information which can support ‘in lesson’ learning. The sessions will be delivered in a supportive environment minimizing the experiences of failure to improve confidence in the learner and establish their baseline Math's knowledge..</a:t>
            </a:r>
          </a:p>
        </p:txBody>
      </p:sp>
      <p:sp>
        <p:nvSpPr>
          <p:cNvPr id="3" name="Title 2">
            <a:extLst>
              <a:ext uri="{FF2B5EF4-FFF2-40B4-BE49-F238E27FC236}">
                <a16:creationId xmlns:a16="http://schemas.microsoft.com/office/drawing/2014/main" id="{39B201C1-1B71-4892-B9D3-C10D8298789F}"/>
              </a:ext>
            </a:extLst>
          </p:cNvPr>
          <p:cNvSpPr txBox="1">
            <a:spLocks noGrp="1"/>
          </p:cNvSpPr>
          <p:nvPr>
            <p:ph type="title"/>
          </p:nvPr>
        </p:nvSpPr>
        <p:spPr/>
        <p:txBody>
          <a:bodyPr/>
          <a:lstStyle/>
          <a:p>
            <a:r>
              <a:rPr lang="en-US" dirty="0"/>
              <a:t>Pre-teach sessions</a:t>
            </a:r>
          </a:p>
        </p:txBody>
      </p:sp>
      <p:sp>
        <p:nvSpPr>
          <p:cNvPr id="4" name="Slide Number Placeholder 3">
            <a:extLst>
              <a:ext uri="{FF2B5EF4-FFF2-40B4-BE49-F238E27FC236}">
                <a16:creationId xmlns:a16="http://schemas.microsoft.com/office/drawing/2014/main" id="{749AE375-3A19-487B-9AFC-6CBE58AE30E3}"/>
              </a:ext>
            </a:extLst>
          </p:cNvPr>
          <p:cNvSpPr txBox="1"/>
          <p:nvPr/>
        </p:nvSpPr>
        <p:spPr>
          <a:xfrm>
            <a:off x="5898673" y="10460724"/>
            <a:ext cx="598173" cy="263520"/>
          </a:xfrm>
          <a:prstGeom prst="rect">
            <a:avLst/>
          </a:prstGeom>
          <a:noFill/>
          <a:ln cap="flat">
            <a:noFill/>
          </a:ln>
        </p:spPr>
        <p:txBody>
          <a:bodyPr vert="horz" wrap="square" lIns="91440" tIns="45720" rIns="91440" bIns="45720" anchor="ctr" anchorCtr="0" compatLnSpc="1">
            <a:noAutofit/>
          </a:bodyPr>
          <a:lstStyle/>
          <a:p>
            <a:pPr algn="r" defTabSz="914400">
              <a:defRPr sz="1800" b="0" i="0" u="none" strike="noStrike" kern="0" cap="none" spc="0" baseline="0">
                <a:solidFill>
                  <a:srgbClr val="000000"/>
                </a:solidFill>
                <a:uFillTx/>
              </a:defRPr>
            </a:pPr>
            <a:fld id="{94178CEF-AF93-460B-91AC-4DF387B64543}" type="slidenum">
              <a:rPr sz="1050" kern="0">
                <a:solidFill>
                  <a:srgbClr val="000000"/>
                </a:solidFill>
                <a:latin typeface="Arial"/>
              </a:rPr>
              <a:pPr algn="r" defTabSz="914400">
                <a:defRPr sz="1800" b="0" i="0" u="none" strike="noStrike" kern="0" cap="none" spc="0" baseline="0">
                  <a:solidFill>
                    <a:srgbClr val="000000"/>
                  </a:solidFill>
                  <a:uFillTx/>
                </a:defRPr>
              </a:pPr>
              <a:t>2</a:t>
            </a:fld>
            <a:endParaRPr lang="en-US" sz="1050">
              <a:solidFill>
                <a:srgbClr val="000000"/>
              </a:solidFill>
              <a:latin typeface="Arial"/>
            </a:endParaRPr>
          </a:p>
        </p:txBody>
      </p:sp>
      <p:sp>
        <p:nvSpPr>
          <p:cNvPr id="5" name="Text Placeholder 1">
            <a:extLst>
              <a:ext uri="{FF2B5EF4-FFF2-40B4-BE49-F238E27FC236}">
                <a16:creationId xmlns:a16="http://schemas.microsoft.com/office/drawing/2014/main" id="{D93E448A-2087-4B41-AC08-EFBC9B3DD19E}"/>
              </a:ext>
            </a:extLst>
          </p:cNvPr>
          <p:cNvSpPr txBox="1">
            <a:spLocks noGrp="1"/>
          </p:cNvSpPr>
          <p:nvPr>
            <p:ph type="body" idx="4294967295"/>
          </p:nvPr>
        </p:nvSpPr>
        <p:spPr>
          <a:xfrm>
            <a:off x="1214894" y="2676007"/>
            <a:ext cx="5269708" cy="1333698"/>
          </a:xfrm>
        </p:spPr>
        <p:txBody>
          <a:bodyPr vert="horz" wrap="square" lIns="35560" tIns="35560" rIns="35560" bIns="35560" anchor="t" anchorCtr="0" compatLnSpc="1">
            <a:spAutoFit/>
          </a:bodyPr>
          <a:lstStyle/>
          <a:p>
            <a:pPr>
              <a:spcAft>
                <a:spcPts val="300"/>
              </a:spcAft>
            </a:pPr>
            <a:r>
              <a:rPr lang="en-US" sz="1200" dirty="0">
                <a:solidFill>
                  <a:schemeClr val="accent1"/>
                </a:solidFill>
              </a:rPr>
              <a:t>Challenges addressed</a:t>
            </a:r>
            <a:r>
              <a:rPr lang="en-US" sz="1200" dirty="0"/>
              <a:t>:</a:t>
            </a:r>
          </a:p>
          <a:p>
            <a:pPr lvl="2">
              <a:spcAft>
                <a:spcPts val="300"/>
              </a:spcAft>
            </a:pPr>
            <a:r>
              <a:rPr lang="en-US" sz="1200" dirty="0"/>
              <a:t>Reduction in Math's anxiety as pre-teaching minimizes experiences of failure</a:t>
            </a:r>
          </a:p>
          <a:p>
            <a:pPr lvl="2">
              <a:spcAft>
                <a:spcPts val="300"/>
              </a:spcAft>
            </a:pPr>
            <a:r>
              <a:rPr lang="en-US" sz="1200" dirty="0"/>
              <a:t>Leaners feel more positive about Math's as their confidence is improved</a:t>
            </a:r>
          </a:p>
          <a:p>
            <a:pPr lvl="2">
              <a:spcAft>
                <a:spcPts val="300"/>
              </a:spcAft>
            </a:pPr>
            <a:r>
              <a:rPr lang="en-US" sz="1200" dirty="0"/>
              <a:t>Supports the learner to develop their own knowledge </a:t>
            </a:r>
          </a:p>
          <a:p>
            <a:pPr lvl="2">
              <a:spcAft>
                <a:spcPts val="300"/>
              </a:spcAft>
            </a:pPr>
            <a:endParaRPr lang="en-US" sz="1200" dirty="0"/>
          </a:p>
        </p:txBody>
      </p:sp>
      <p:sp>
        <p:nvSpPr>
          <p:cNvPr id="6" name="Rectangle 5">
            <a:extLst>
              <a:ext uri="{FF2B5EF4-FFF2-40B4-BE49-F238E27FC236}">
                <a16:creationId xmlns:a16="http://schemas.microsoft.com/office/drawing/2014/main" id="{1BC15778-DDB9-4359-80D9-980E5DA1A774}"/>
              </a:ext>
            </a:extLst>
          </p:cNvPr>
          <p:cNvSpPr>
            <a:spLocks/>
          </p:cNvSpPr>
          <p:nvPr/>
        </p:nvSpPr>
        <p:spPr>
          <a:xfrm>
            <a:off x="352087" y="2676007"/>
            <a:ext cx="831058" cy="956672"/>
          </a:xfrm>
          <a:prstGeom prst="rect">
            <a:avLst/>
          </a:prstGeom>
          <a:solidFill>
            <a:srgbClr val="3A2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GB" sz="2800">
              <a:solidFill>
                <a:prstClr val="white"/>
              </a:solidFill>
              <a:latin typeface="Arial"/>
            </a:endParaRPr>
          </a:p>
        </p:txBody>
      </p:sp>
      <p:sp>
        <p:nvSpPr>
          <p:cNvPr id="7" name="Text Placeholder 1">
            <a:extLst>
              <a:ext uri="{FF2B5EF4-FFF2-40B4-BE49-F238E27FC236}">
                <a16:creationId xmlns:a16="http://schemas.microsoft.com/office/drawing/2014/main" id="{95C9398F-E630-48E2-8D61-CBA235360932}"/>
              </a:ext>
            </a:extLst>
          </p:cNvPr>
          <p:cNvSpPr txBox="1">
            <a:spLocks noGrp="1"/>
          </p:cNvSpPr>
          <p:nvPr>
            <p:ph type="body" idx="4294967295"/>
          </p:nvPr>
        </p:nvSpPr>
        <p:spPr>
          <a:xfrm>
            <a:off x="1214894" y="3897958"/>
            <a:ext cx="5269708" cy="1595309"/>
          </a:xfrm>
        </p:spPr>
        <p:txBody>
          <a:bodyPr vert="horz" wrap="square" lIns="35560" tIns="35560" rIns="35560" bIns="35560" anchor="t" anchorCtr="0" compatLnSpc="1">
            <a:spAutoFit/>
          </a:bodyPr>
          <a:lstStyle/>
          <a:p>
            <a:pPr>
              <a:spcAft>
                <a:spcPts val="300"/>
              </a:spcAft>
            </a:pPr>
            <a:r>
              <a:rPr lang="en-US" sz="1200">
                <a:solidFill>
                  <a:schemeClr val="accent1"/>
                </a:solidFill>
              </a:rPr>
              <a:t>Learning Outcomes:</a:t>
            </a:r>
          </a:p>
          <a:p>
            <a:pPr marL="171450" indent="-171450">
              <a:spcAft>
                <a:spcPts val="300"/>
              </a:spcAft>
              <a:buFont typeface="Arial" panose="020B0604020202020204" pitchFamily="34" charset="0"/>
              <a:buChar char="•"/>
            </a:pPr>
            <a:r>
              <a:rPr lang="en-US" sz="1200" b="0">
                <a:solidFill>
                  <a:schemeClr val="tx1"/>
                </a:solidFill>
              </a:rPr>
              <a:t>Learner’s confidence is improved in Maths</a:t>
            </a:r>
          </a:p>
          <a:p>
            <a:pPr marL="171450" indent="-171450">
              <a:spcAft>
                <a:spcPts val="300"/>
              </a:spcAft>
              <a:buFont typeface="Arial" panose="020B0604020202020204" pitchFamily="34" charset="0"/>
              <a:buChar char="•"/>
            </a:pPr>
            <a:r>
              <a:rPr lang="en-US" sz="1200" b="0">
                <a:solidFill>
                  <a:schemeClr val="tx1"/>
                </a:solidFill>
              </a:rPr>
              <a:t>Learner’s readiness for Maths in the classroom is improved</a:t>
            </a:r>
          </a:p>
          <a:p>
            <a:pPr marL="171450" indent="-171450">
              <a:spcAft>
                <a:spcPts val="300"/>
              </a:spcAft>
              <a:buFont typeface="Arial" panose="020B0604020202020204" pitchFamily="34" charset="0"/>
              <a:buChar char="•"/>
            </a:pPr>
            <a:r>
              <a:rPr lang="en-US" sz="1200" b="0">
                <a:solidFill>
                  <a:schemeClr val="tx1"/>
                </a:solidFill>
              </a:rPr>
              <a:t>Learner’s self efficacy is improved </a:t>
            </a:r>
          </a:p>
          <a:p>
            <a:pPr marL="171450" indent="-171450">
              <a:spcAft>
                <a:spcPts val="300"/>
              </a:spcAft>
              <a:buFont typeface="Arial" panose="020B0604020202020204" pitchFamily="34" charset="0"/>
              <a:buChar char="•"/>
            </a:pPr>
            <a:r>
              <a:rPr lang="en-US" sz="1200" b="0">
                <a:solidFill>
                  <a:schemeClr val="tx1"/>
                </a:solidFill>
              </a:rPr>
              <a:t>Increased enjoyment in Maths</a:t>
            </a:r>
          </a:p>
          <a:p>
            <a:pPr marL="171450" indent="-171450">
              <a:spcAft>
                <a:spcPts val="300"/>
              </a:spcAft>
              <a:buFont typeface="Arial" panose="020B0604020202020204" pitchFamily="34" charset="0"/>
              <a:buChar char="•"/>
            </a:pPr>
            <a:endParaRPr lang="en-US" sz="1200" b="0">
              <a:solidFill>
                <a:schemeClr val="tx1"/>
              </a:solidFill>
            </a:endParaRPr>
          </a:p>
          <a:p>
            <a:pPr marL="171450" indent="-171450">
              <a:spcAft>
                <a:spcPts val="300"/>
              </a:spcAft>
              <a:buFont typeface="Arial" panose="020B0604020202020204" pitchFamily="34" charset="0"/>
              <a:buChar char="•"/>
            </a:pPr>
            <a:endParaRPr lang="en-US" sz="1200" b="0">
              <a:solidFill>
                <a:schemeClr val="accent1"/>
              </a:solidFill>
            </a:endParaRPr>
          </a:p>
        </p:txBody>
      </p:sp>
      <p:sp>
        <p:nvSpPr>
          <p:cNvPr id="8" name="Rectangle 7">
            <a:extLst>
              <a:ext uri="{FF2B5EF4-FFF2-40B4-BE49-F238E27FC236}">
                <a16:creationId xmlns:a16="http://schemas.microsoft.com/office/drawing/2014/main" id="{ABBD4547-3E0F-41F3-A0A0-2737EA6C9569}"/>
              </a:ext>
            </a:extLst>
          </p:cNvPr>
          <p:cNvSpPr>
            <a:spLocks/>
          </p:cNvSpPr>
          <p:nvPr/>
        </p:nvSpPr>
        <p:spPr>
          <a:xfrm>
            <a:off x="352087" y="3897958"/>
            <a:ext cx="831058" cy="1110560"/>
          </a:xfrm>
          <a:prstGeom prst="rect">
            <a:avLst/>
          </a:prstGeom>
          <a:solidFill>
            <a:srgbClr val="3A2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GB" sz="2800">
              <a:solidFill>
                <a:prstClr val="white"/>
              </a:solidFill>
              <a:latin typeface="Arial"/>
            </a:endParaRPr>
          </a:p>
        </p:txBody>
      </p:sp>
      <p:pic>
        <p:nvPicPr>
          <p:cNvPr id="10" name="Graphic 9" descr="Thumbs up sign with solid fill">
            <a:extLst>
              <a:ext uri="{FF2B5EF4-FFF2-40B4-BE49-F238E27FC236}">
                <a16:creationId xmlns:a16="http://schemas.microsoft.com/office/drawing/2014/main" id="{D69260E2-E588-4A5A-B563-893DA0AA442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3178" y="2819905"/>
            <a:ext cx="668876" cy="668876"/>
          </a:xfrm>
          <a:prstGeom prst="rect">
            <a:avLst/>
          </a:prstGeom>
        </p:spPr>
      </p:pic>
      <p:pic>
        <p:nvPicPr>
          <p:cNvPr id="12" name="Graphic 11" descr="Lights On with solid fill">
            <a:extLst>
              <a:ext uri="{FF2B5EF4-FFF2-40B4-BE49-F238E27FC236}">
                <a16:creationId xmlns:a16="http://schemas.microsoft.com/office/drawing/2014/main" id="{CE4BC59D-AE7D-4D4B-930A-E8E7535F906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4570" y="4110193"/>
            <a:ext cx="686093" cy="686093"/>
          </a:xfrm>
          <a:prstGeom prst="rect">
            <a:avLst/>
          </a:prstGeom>
        </p:spPr>
      </p:pic>
      <p:graphicFrame>
        <p:nvGraphicFramePr>
          <p:cNvPr id="13" name="Table 7">
            <a:extLst>
              <a:ext uri="{FF2B5EF4-FFF2-40B4-BE49-F238E27FC236}">
                <a16:creationId xmlns:a16="http://schemas.microsoft.com/office/drawing/2014/main" id="{377524F1-9EBF-47EC-A1DF-273B0EF0079E}"/>
              </a:ext>
            </a:extLst>
          </p:cNvPr>
          <p:cNvGraphicFramePr>
            <a:graphicFrameLocks noGrp="1"/>
          </p:cNvGraphicFramePr>
          <p:nvPr>
            <p:extLst>
              <p:ext uri="{D42A27DB-BD31-4B8C-83A1-F6EECF244321}">
                <p14:modId xmlns:p14="http://schemas.microsoft.com/office/powerpoint/2010/main" val="457077084"/>
              </p:ext>
            </p:extLst>
          </p:nvPr>
        </p:nvGraphicFramePr>
        <p:xfrm>
          <a:off x="373075" y="7287612"/>
          <a:ext cx="6134397" cy="3640020"/>
        </p:xfrm>
        <a:graphic>
          <a:graphicData uri="http://schemas.openxmlformats.org/drawingml/2006/table">
            <a:tbl>
              <a:tblPr firstRow="1" bandRow="1">
                <a:tableStyleId>{5C22544A-7EE6-4342-B048-85BDC9FD1C3A}</a:tableStyleId>
              </a:tblPr>
              <a:tblGrid>
                <a:gridCol w="2003425">
                  <a:extLst>
                    <a:ext uri="{9D8B030D-6E8A-4147-A177-3AD203B41FA5}">
                      <a16:colId xmlns:a16="http://schemas.microsoft.com/office/drawing/2014/main" val="559596467"/>
                    </a:ext>
                  </a:extLst>
                </a:gridCol>
                <a:gridCol w="2803358">
                  <a:extLst>
                    <a:ext uri="{9D8B030D-6E8A-4147-A177-3AD203B41FA5}">
                      <a16:colId xmlns:a16="http://schemas.microsoft.com/office/drawing/2014/main" val="4034874702"/>
                    </a:ext>
                  </a:extLst>
                </a:gridCol>
                <a:gridCol w="1327614">
                  <a:extLst>
                    <a:ext uri="{9D8B030D-6E8A-4147-A177-3AD203B41FA5}">
                      <a16:colId xmlns:a16="http://schemas.microsoft.com/office/drawing/2014/main" val="125404601"/>
                    </a:ext>
                  </a:extLst>
                </a:gridCol>
              </a:tblGrid>
              <a:tr h="236508">
                <a:tc>
                  <a:txBody>
                    <a:bodyPr/>
                    <a:lstStyle/>
                    <a:p>
                      <a:pPr algn="ctr"/>
                      <a:r>
                        <a:rPr lang="en-GB" sz="1050" b="1">
                          <a:solidFill>
                            <a:schemeClr val="bg1"/>
                          </a:solidFill>
                          <a:latin typeface="Arial" panose="020B0604020202020204" pitchFamily="34" charset="0"/>
                          <a:cs typeface="Arial" panose="020B0604020202020204" pitchFamily="34" charset="0"/>
                        </a:rPr>
                        <a:t>Activity</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3A2050"/>
                    </a:solidFill>
                  </a:tcPr>
                </a:tc>
                <a:tc>
                  <a:txBody>
                    <a:bodyPr/>
                    <a:lstStyle/>
                    <a:p>
                      <a:pPr algn="ctr"/>
                      <a:r>
                        <a:rPr lang="en-GB" sz="1050" b="1">
                          <a:solidFill>
                            <a:schemeClr val="bg1"/>
                          </a:solidFill>
                          <a:latin typeface="Arial" panose="020B0604020202020204" pitchFamily="34" charset="0"/>
                          <a:cs typeface="Arial" panose="020B0604020202020204" pitchFamily="34" charset="0"/>
                        </a:rPr>
                        <a:t>Description</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3A2050"/>
                    </a:solidFill>
                  </a:tcPr>
                </a:tc>
                <a:tc>
                  <a:txBody>
                    <a:bodyPr/>
                    <a:lstStyle/>
                    <a:p>
                      <a:pPr algn="ctr"/>
                      <a:r>
                        <a:rPr lang="en-GB" sz="1050" b="1">
                          <a:solidFill>
                            <a:schemeClr val="bg1"/>
                          </a:solidFill>
                          <a:latin typeface="Arial" panose="020B0604020202020204" pitchFamily="34" charset="0"/>
                          <a:cs typeface="Arial" panose="020B0604020202020204" pitchFamily="34" charset="0"/>
                        </a:rPr>
                        <a:t>Source</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3A2050"/>
                    </a:solidFill>
                  </a:tcPr>
                </a:tc>
                <a:extLst>
                  <a:ext uri="{0D108BD9-81ED-4DB2-BD59-A6C34878D82A}">
                    <a16:rowId xmlns:a16="http://schemas.microsoft.com/office/drawing/2014/main" val="2097472309"/>
                  </a:ext>
                </a:extLst>
              </a:tr>
              <a:tr h="10366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a:solidFill>
                            <a:srgbClr val="3A2050"/>
                          </a:solidFill>
                          <a:effectLst/>
                          <a:latin typeface="+mn-lt"/>
                          <a:ea typeface="+mn-ea"/>
                          <a:cs typeface="+mn-cs"/>
                        </a:rPr>
                        <a:t>Grid Multiplication as an Interim Step</a:t>
                      </a:r>
                    </a:p>
                    <a:p>
                      <a:pPr algn="l"/>
                      <a:endParaRPr lang="en-GB" sz="1000" b="1">
                        <a:solidFill>
                          <a:schemeClr val="accent1"/>
                        </a:solidFill>
                        <a:latin typeface="Arial" panose="020B0604020202020204" pitchFamily="34" charset="0"/>
                        <a:cs typeface="Arial" panose="020B0604020202020204" pitchFamily="34" charset="0"/>
                      </a:endParaRP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a:latin typeface="Arial" panose="020B0604020202020204" pitchFamily="34" charset="0"/>
                          <a:cs typeface="Arial" panose="020B0604020202020204" pitchFamily="34" charset="0"/>
                        </a:rPr>
                        <a:t>This digital resource has been developed by the National Centre for Excellence in the Teaching of Mathematics (NCETM). Working with a small group of children the resource demonstrates how to use place value counters to represent a calculation whilst jotting down working using the grid method. </a:t>
                      </a: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ctr"/>
                      <a:r>
                        <a:rPr lang="en-GB" sz="1000">
                          <a:hlinkClick r:id="rId6"/>
                        </a:rPr>
                        <a:t>STEM</a:t>
                      </a:r>
                      <a:endParaRPr lang="en-GB" sz="100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extLst>
                  <a:ext uri="{0D108BD9-81ED-4DB2-BD59-A6C34878D82A}">
                    <a16:rowId xmlns:a16="http://schemas.microsoft.com/office/drawing/2014/main" val="619552346"/>
                  </a:ext>
                </a:extLst>
              </a:tr>
              <a:tr h="815877">
                <a:tc>
                  <a:txBody>
                    <a:bodyPr/>
                    <a:lstStyle/>
                    <a:p>
                      <a:pPr algn="ctr"/>
                      <a:r>
                        <a:rPr lang="en-GB" sz="1000" b="1">
                          <a:solidFill>
                            <a:schemeClr val="accent1"/>
                          </a:solidFill>
                          <a:latin typeface="Arial" panose="020B0604020202020204" pitchFamily="34" charset="0"/>
                          <a:cs typeface="Arial" panose="020B0604020202020204" pitchFamily="34" charset="0"/>
                        </a:rPr>
                        <a:t>Pizza Fractions</a:t>
                      </a:r>
                    </a:p>
                    <a:p>
                      <a:pPr algn="ctr"/>
                      <a:endParaRPr lang="en-GB" sz="1000" b="1">
                        <a:solidFill>
                          <a:schemeClr val="accent1"/>
                        </a:solidFill>
                        <a:latin typeface="Arial" panose="020B0604020202020204" pitchFamily="34" charset="0"/>
                        <a:cs typeface="Arial" panose="020B0604020202020204" pitchFamily="34" charset="0"/>
                      </a:endParaRPr>
                    </a:p>
                    <a:p>
                      <a:pPr algn="ctr"/>
                      <a:endParaRPr lang="en-GB" sz="1000" b="1">
                        <a:solidFill>
                          <a:schemeClr val="accent1"/>
                        </a:solidFill>
                        <a:latin typeface="Arial" panose="020B0604020202020204" pitchFamily="34" charset="0"/>
                        <a:cs typeface="Arial" panose="020B0604020202020204" pitchFamily="34" charset="0"/>
                      </a:endParaRPr>
                    </a:p>
                    <a:p>
                      <a:pPr algn="ctr"/>
                      <a:endParaRPr lang="en-GB" sz="1000" b="1">
                        <a:solidFill>
                          <a:schemeClr val="accent1"/>
                        </a:solidFill>
                        <a:latin typeface="Arial" panose="020B0604020202020204" pitchFamily="34" charset="0"/>
                        <a:cs typeface="Arial" panose="020B0604020202020204" pitchFamily="34" charset="0"/>
                      </a:endParaRPr>
                    </a:p>
                    <a:p>
                      <a:pPr algn="ctr"/>
                      <a:endParaRPr lang="en-GB" sz="1000" b="1">
                        <a:solidFill>
                          <a:schemeClr val="accent1"/>
                        </a:solidFill>
                        <a:latin typeface="Arial" panose="020B0604020202020204" pitchFamily="34" charset="0"/>
                        <a:cs typeface="Arial" panose="020B0604020202020204" pitchFamily="34" charset="0"/>
                      </a:endParaRPr>
                    </a:p>
                    <a:p>
                      <a:pPr algn="ctr"/>
                      <a:endParaRPr lang="en-GB" sz="1000" b="1">
                        <a:solidFill>
                          <a:schemeClr val="accent1"/>
                        </a:solidFill>
                        <a:latin typeface="Arial" panose="020B0604020202020204" pitchFamily="34" charset="0"/>
                        <a:cs typeface="Arial" panose="020B0604020202020204" pitchFamily="34" charset="0"/>
                      </a:endParaRP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a:latin typeface="Arial" panose="020B0604020202020204" pitchFamily="34" charset="0"/>
                          <a:cs typeface="Arial" panose="020B0604020202020204" pitchFamily="34" charset="0"/>
                        </a:rPr>
                        <a:t>The short TV clip provides an example of how to use fractions to solve a problem in a real world setting. Fractions included in this lesson include: thirds, fifths and sixths. </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ctr"/>
                      <a:r>
                        <a:rPr lang="en-GB" sz="1000">
                          <a:hlinkClick r:id="rId7"/>
                        </a:rPr>
                        <a:t>STEM</a:t>
                      </a:r>
                      <a:endParaRPr lang="en-GB" sz="100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extLst>
                  <a:ext uri="{0D108BD9-81ED-4DB2-BD59-A6C34878D82A}">
                    <a16:rowId xmlns:a16="http://schemas.microsoft.com/office/drawing/2014/main" val="2087209413"/>
                  </a:ext>
                </a:extLst>
              </a:tr>
              <a:tr h="1036677">
                <a:tc>
                  <a:txBody>
                    <a:bodyPr/>
                    <a:lstStyle/>
                    <a:p>
                      <a:pPr algn="ctr"/>
                      <a:r>
                        <a:rPr lang="en-GB" sz="1000" b="1">
                          <a:solidFill>
                            <a:schemeClr val="accent1"/>
                          </a:solidFill>
                          <a:latin typeface="Arial" panose="020B0604020202020204" pitchFamily="34" charset="0"/>
                          <a:cs typeface="Arial" panose="020B0604020202020204" pitchFamily="34" charset="0"/>
                        </a:rPr>
                        <a:t>Supporting children with gaps in their mathematical understanding</a:t>
                      </a:r>
                    </a:p>
                    <a:p>
                      <a:pPr algn="l"/>
                      <a:endParaRPr lang="en-GB" sz="1000">
                        <a:solidFill>
                          <a:schemeClr val="accent1"/>
                        </a:solidFill>
                        <a:latin typeface="Arial" panose="020B0604020202020204" pitchFamily="34" charset="0"/>
                        <a:cs typeface="Arial" panose="020B0604020202020204" pitchFamily="34" charset="0"/>
                      </a:endParaRPr>
                    </a:p>
                    <a:p>
                      <a:pPr algn="l"/>
                      <a:endParaRPr lang="en-GB" sz="1000">
                        <a:solidFill>
                          <a:schemeClr val="accent1"/>
                        </a:solidFill>
                        <a:latin typeface="Arial" panose="020B0604020202020204" pitchFamily="34" charset="0"/>
                        <a:cs typeface="Arial" panose="020B0604020202020204" pitchFamily="34" charset="0"/>
                      </a:endParaRPr>
                    </a:p>
                    <a:p>
                      <a:pPr algn="l"/>
                      <a:endParaRPr lang="en-GB" sz="1000">
                        <a:solidFill>
                          <a:schemeClr val="accent1"/>
                        </a:solidFill>
                        <a:latin typeface="Arial" panose="020B0604020202020204" pitchFamily="34" charset="0"/>
                        <a:cs typeface="Arial" panose="020B0604020202020204" pitchFamily="34" charset="0"/>
                      </a:endParaRPr>
                    </a:p>
                    <a:p>
                      <a:pPr algn="l"/>
                      <a:endParaRPr lang="en-GB" sz="1000">
                        <a:solidFill>
                          <a:schemeClr val="accent1"/>
                        </a:solidFill>
                        <a:latin typeface="Arial" panose="020B0604020202020204" pitchFamily="34" charset="0"/>
                        <a:cs typeface="Arial" panose="020B0604020202020204" pitchFamily="34" charset="0"/>
                      </a:endParaRP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a:latin typeface="Arial" panose="020B0604020202020204" pitchFamily="34" charset="0"/>
                          <a:cs typeface="Arial" panose="020B0604020202020204" pitchFamily="34" charset="0"/>
                        </a:rPr>
                        <a:t>The materials developed to support learners fill gaps in their mathematical understanding are from the National Strategies and were developed during a Wave 3 mathematics pilot with 27 LEAs. </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ctr"/>
                      <a:r>
                        <a:rPr lang="en-GB" sz="1000">
                          <a:hlinkClick r:id="rId8"/>
                        </a:rPr>
                        <a:t>STEM</a:t>
                      </a:r>
                      <a:endParaRPr lang="en-GB" sz="100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extLst>
                  <a:ext uri="{0D108BD9-81ED-4DB2-BD59-A6C34878D82A}">
                    <a16:rowId xmlns:a16="http://schemas.microsoft.com/office/drawing/2014/main" val="1401222574"/>
                  </a:ext>
                </a:extLst>
              </a:tr>
            </a:tbl>
          </a:graphicData>
        </a:graphic>
      </p:graphicFrame>
      <p:sp>
        <p:nvSpPr>
          <p:cNvPr id="14" name="TextBox 13">
            <a:extLst>
              <a:ext uri="{FF2B5EF4-FFF2-40B4-BE49-F238E27FC236}">
                <a16:creationId xmlns:a16="http://schemas.microsoft.com/office/drawing/2014/main" id="{77DAF733-E2F5-4207-837E-8B81B3B68027}"/>
              </a:ext>
            </a:extLst>
          </p:cNvPr>
          <p:cNvSpPr txBox="1"/>
          <p:nvPr/>
        </p:nvSpPr>
        <p:spPr>
          <a:xfrm>
            <a:off x="360672" y="11031827"/>
            <a:ext cx="6146800" cy="433452"/>
          </a:xfrm>
          <a:prstGeom prst="rect">
            <a:avLst/>
          </a:prstGeom>
          <a:solidFill>
            <a:schemeClr val="accent3"/>
          </a:solidFill>
          <a:ln w="19050">
            <a:solidFill>
              <a:schemeClr val="tx1"/>
            </a:solidFill>
          </a:ln>
          <a:effectLst>
            <a:innerShdw dist="63500" dir="10800000">
              <a:schemeClr val="accent1"/>
            </a:innerShdw>
          </a:effectLst>
        </p:spPr>
        <p:txBody>
          <a:bodyPr wrap="square" lIns="180000" tIns="54610" rIns="54610" bIns="54610" rtlCol="0">
            <a:spAutoFit/>
          </a:bodyPr>
          <a:lstStyle/>
          <a:p>
            <a:pPr defTabSz="457206">
              <a:defRPr/>
            </a:pPr>
            <a:r>
              <a:rPr lang="en-GB" sz="1050" b="1" dirty="0">
                <a:solidFill>
                  <a:srgbClr val="3A2050"/>
                </a:solidFill>
                <a:latin typeface="Arial" panose="020B0604020202020204" pitchFamily="34" charset="0"/>
                <a:cs typeface="Arial" panose="020B0604020202020204" pitchFamily="34" charset="0"/>
              </a:rPr>
              <a:t>Through pre-teach sessions, learners will increase their mathematical confidence and in turn, be able to apply their knowledge to real world problems.</a:t>
            </a:r>
          </a:p>
        </p:txBody>
      </p:sp>
      <p:sp>
        <p:nvSpPr>
          <p:cNvPr id="21" name="Slide Number Placeholder 20">
            <a:extLst>
              <a:ext uri="{FF2B5EF4-FFF2-40B4-BE49-F238E27FC236}">
                <a16:creationId xmlns:a16="http://schemas.microsoft.com/office/drawing/2014/main" id="{13596AFC-DFB3-4DC4-9E3B-88428466D551}"/>
              </a:ext>
            </a:extLst>
          </p:cNvPr>
          <p:cNvSpPr>
            <a:spLocks noGrp="1"/>
          </p:cNvSpPr>
          <p:nvPr>
            <p:ph type="sldNum" sz="quarter" idx="8"/>
          </p:nvPr>
        </p:nvSpPr>
        <p:spPr/>
        <p:txBody>
          <a:bodyPr/>
          <a:lstStyle/>
          <a:p>
            <a:fld id="{3F2B38AD-7A67-42B1-B7AE-6BF47180DB78}" type="slidenum">
              <a:rPr lang="en-US"/>
              <a:pPr/>
              <a:t>2</a:t>
            </a:fld>
            <a:endParaRPr lang="en-US"/>
          </a:p>
        </p:txBody>
      </p:sp>
      <p:sp>
        <p:nvSpPr>
          <p:cNvPr id="9" name="Rectangle 8">
            <a:extLst>
              <a:ext uri="{FF2B5EF4-FFF2-40B4-BE49-F238E27FC236}">
                <a16:creationId xmlns:a16="http://schemas.microsoft.com/office/drawing/2014/main" id="{F285064B-D5BD-4B26-9BB2-5DFFCED095EE}"/>
              </a:ext>
            </a:extLst>
          </p:cNvPr>
          <p:cNvSpPr/>
          <p:nvPr/>
        </p:nvSpPr>
        <p:spPr>
          <a:xfrm>
            <a:off x="373075" y="5655391"/>
            <a:ext cx="1597025" cy="3283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Plan</a:t>
            </a:r>
          </a:p>
        </p:txBody>
      </p:sp>
      <p:sp>
        <p:nvSpPr>
          <p:cNvPr id="19" name="Rectangle 18">
            <a:extLst>
              <a:ext uri="{FF2B5EF4-FFF2-40B4-BE49-F238E27FC236}">
                <a16:creationId xmlns:a16="http://schemas.microsoft.com/office/drawing/2014/main" id="{1FE902A2-E63A-4DB0-B753-7CF1082E235C}"/>
              </a:ext>
            </a:extLst>
          </p:cNvPr>
          <p:cNvSpPr/>
          <p:nvPr/>
        </p:nvSpPr>
        <p:spPr>
          <a:xfrm>
            <a:off x="2643831" y="5663219"/>
            <a:ext cx="1597023" cy="320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Assess</a:t>
            </a:r>
          </a:p>
        </p:txBody>
      </p:sp>
      <p:sp>
        <p:nvSpPr>
          <p:cNvPr id="22" name="Rectangle 21">
            <a:extLst>
              <a:ext uri="{FF2B5EF4-FFF2-40B4-BE49-F238E27FC236}">
                <a16:creationId xmlns:a16="http://schemas.microsoft.com/office/drawing/2014/main" id="{854DCCA7-C451-4C66-8093-BF81E3DB3FA5}"/>
              </a:ext>
            </a:extLst>
          </p:cNvPr>
          <p:cNvSpPr/>
          <p:nvPr/>
        </p:nvSpPr>
        <p:spPr>
          <a:xfrm>
            <a:off x="4872051" y="5655390"/>
            <a:ext cx="1628774" cy="320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Define</a:t>
            </a:r>
          </a:p>
        </p:txBody>
      </p:sp>
      <p:sp>
        <p:nvSpPr>
          <p:cNvPr id="11" name="Rectangle 10">
            <a:extLst>
              <a:ext uri="{FF2B5EF4-FFF2-40B4-BE49-F238E27FC236}">
                <a16:creationId xmlns:a16="http://schemas.microsoft.com/office/drawing/2014/main" id="{6DB51659-45DE-4EF7-BBC1-4588C6291623}"/>
              </a:ext>
            </a:extLst>
          </p:cNvPr>
          <p:cNvSpPr/>
          <p:nvPr/>
        </p:nvSpPr>
        <p:spPr>
          <a:xfrm>
            <a:off x="373077" y="5976508"/>
            <a:ext cx="1597024" cy="116542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900">
                <a:solidFill>
                  <a:schemeClr val="tx1"/>
                </a:solidFill>
              </a:rPr>
              <a:t>It is important that a plan for the session is produced with a clear start, middle and end considering the number of students, duration and resources needed.</a:t>
            </a:r>
          </a:p>
        </p:txBody>
      </p:sp>
      <p:sp>
        <p:nvSpPr>
          <p:cNvPr id="24" name="Rectangle 23">
            <a:extLst>
              <a:ext uri="{FF2B5EF4-FFF2-40B4-BE49-F238E27FC236}">
                <a16:creationId xmlns:a16="http://schemas.microsoft.com/office/drawing/2014/main" id="{B1884D33-B5B5-454E-87CA-C2E421E839D0}"/>
              </a:ext>
            </a:extLst>
          </p:cNvPr>
          <p:cNvSpPr/>
          <p:nvPr/>
        </p:nvSpPr>
        <p:spPr>
          <a:xfrm>
            <a:off x="2643831" y="5984337"/>
            <a:ext cx="1597024" cy="116542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900">
                <a:solidFill>
                  <a:schemeClr val="tx1"/>
                </a:solidFill>
              </a:rPr>
              <a:t>Before the session starts, it is critical to assess the learner’s knowledge. This will ensure that the session can be effective by targeting areas of weakness.</a:t>
            </a:r>
          </a:p>
        </p:txBody>
      </p:sp>
      <p:sp>
        <p:nvSpPr>
          <p:cNvPr id="25" name="Rectangle 24">
            <a:extLst>
              <a:ext uri="{FF2B5EF4-FFF2-40B4-BE49-F238E27FC236}">
                <a16:creationId xmlns:a16="http://schemas.microsoft.com/office/drawing/2014/main" id="{AE50D98B-0294-4445-8D1B-9888E458FA04}"/>
              </a:ext>
            </a:extLst>
          </p:cNvPr>
          <p:cNvSpPr/>
          <p:nvPr/>
        </p:nvSpPr>
        <p:spPr>
          <a:xfrm>
            <a:off x="4872051" y="5984337"/>
            <a:ext cx="1628774" cy="115759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900">
                <a:solidFill>
                  <a:schemeClr val="tx1"/>
                </a:solidFill>
              </a:rPr>
              <a:t>Defining what the learning objectives are before the session will be key to ensuring the session stays on track and that learners are engaged. E.g., today we will learn, by the end you will know..</a:t>
            </a:r>
          </a:p>
        </p:txBody>
      </p:sp>
      <p:pic>
        <p:nvPicPr>
          <p:cNvPr id="17" name="Graphic 16" descr="List with solid fill">
            <a:extLst>
              <a:ext uri="{FF2B5EF4-FFF2-40B4-BE49-F238E27FC236}">
                <a16:creationId xmlns:a16="http://schemas.microsoft.com/office/drawing/2014/main" id="{D192E439-8D0A-4182-A683-0C2D057735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8973" y="5663219"/>
            <a:ext cx="408983" cy="328363"/>
          </a:xfrm>
          <a:prstGeom prst="rect">
            <a:avLst/>
          </a:prstGeom>
        </p:spPr>
      </p:pic>
      <p:pic>
        <p:nvPicPr>
          <p:cNvPr id="28" name="Graphic 27" descr="Checkbox Checked with solid fill">
            <a:extLst>
              <a:ext uri="{FF2B5EF4-FFF2-40B4-BE49-F238E27FC236}">
                <a16:creationId xmlns:a16="http://schemas.microsoft.com/office/drawing/2014/main" id="{B6D6A0E2-CCD4-4852-AB1E-258BCC66736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43829" y="5592846"/>
            <a:ext cx="465029" cy="465029"/>
          </a:xfrm>
          <a:prstGeom prst="rect">
            <a:avLst/>
          </a:prstGeom>
        </p:spPr>
      </p:pic>
      <p:pic>
        <p:nvPicPr>
          <p:cNvPr id="30" name="Graphic 29" descr="Compass with solid fill">
            <a:extLst>
              <a:ext uri="{FF2B5EF4-FFF2-40B4-BE49-F238E27FC236}">
                <a16:creationId xmlns:a16="http://schemas.microsoft.com/office/drawing/2014/main" id="{EEB7B203-8669-45C2-A266-16C0781F361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010277" y="5663219"/>
            <a:ext cx="324293" cy="324293"/>
          </a:xfrm>
          <a:prstGeom prst="rect">
            <a:avLst/>
          </a:prstGeom>
        </p:spPr>
      </p:pic>
      <p:sp>
        <p:nvSpPr>
          <p:cNvPr id="31" name="TextBox 30">
            <a:extLst>
              <a:ext uri="{FF2B5EF4-FFF2-40B4-BE49-F238E27FC236}">
                <a16:creationId xmlns:a16="http://schemas.microsoft.com/office/drawing/2014/main" id="{001C7FC1-EFC7-4071-9736-0B44EF83BF6D}"/>
              </a:ext>
            </a:extLst>
          </p:cNvPr>
          <p:cNvSpPr txBox="1"/>
          <p:nvPr/>
        </p:nvSpPr>
        <p:spPr>
          <a:xfrm>
            <a:off x="349250" y="5026754"/>
            <a:ext cx="6120907" cy="646331"/>
          </a:xfrm>
          <a:prstGeom prst="rect">
            <a:avLst/>
          </a:prstGeom>
          <a:noFill/>
        </p:spPr>
        <p:txBody>
          <a:bodyPr wrap="square" rtlCol="0">
            <a:spAutoFit/>
          </a:bodyPr>
          <a:lstStyle/>
          <a:p>
            <a:r>
              <a:rPr lang="en-GB" sz="1200"/>
              <a:t>The pre-teach sessions can be structured in 3 phases: Plan, Assess and Define. These phases give a general guide to a pre-teach session to ensure it is effective for both the teacher and the learner. </a:t>
            </a:r>
          </a:p>
        </p:txBody>
      </p:sp>
      <p:pic>
        <p:nvPicPr>
          <p:cNvPr id="37" name="Graphic 36" descr="Abacus with solid fill">
            <a:extLst>
              <a:ext uri="{FF2B5EF4-FFF2-40B4-BE49-F238E27FC236}">
                <a16:creationId xmlns:a16="http://schemas.microsoft.com/office/drawing/2014/main" id="{A4B71582-7088-4E7A-9B00-74773F5C94D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76212" y="7877037"/>
            <a:ext cx="628224" cy="628224"/>
          </a:xfrm>
          <a:prstGeom prst="rect">
            <a:avLst/>
          </a:prstGeom>
        </p:spPr>
      </p:pic>
      <p:pic>
        <p:nvPicPr>
          <p:cNvPr id="39" name="Graphic 38" descr="Whole pizza with solid fill">
            <a:extLst>
              <a:ext uri="{FF2B5EF4-FFF2-40B4-BE49-F238E27FC236}">
                <a16:creationId xmlns:a16="http://schemas.microsoft.com/office/drawing/2014/main" id="{91BA31C5-E2D7-4D02-8B10-EDEA5F20B52B}"/>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16543" y="9029044"/>
            <a:ext cx="587893" cy="587893"/>
          </a:xfrm>
          <a:prstGeom prst="rect">
            <a:avLst/>
          </a:prstGeom>
        </p:spPr>
      </p:pic>
      <p:pic>
        <p:nvPicPr>
          <p:cNvPr id="43" name="Graphic 42" descr="Priorities with solid fill">
            <a:extLst>
              <a:ext uri="{FF2B5EF4-FFF2-40B4-BE49-F238E27FC236}">
                <a16:creationId xmlns:a16="http://schemas.microsoft.com/office/drawing/2014/main" id="{5A2F4C1C-0AAE-46CB-8960-52803FEE205D}"/>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977615" y="10258781"/>
            <a:ext cx="587893" cy="587893"/>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D6460A-32CE-4AC0-B031-0D7D083A8CD4}"/>
              </a:ext>
            </a:extLst>
          </p:cNvPr>
          <p:cNvSpPr txBox="1">
            <a:spLocks noGrp="1"/>
          </p:cNvSpPr>
          <p:nvPr>
            <p:ph type="body" idx="4294967295"/>
          </p:nvPr>
        </p:nvSpPr>
        <p:spPr>
          <a:xfrm>
            <a:off x="375144" y="1666126"/>
            <a:ext cx="6134398" cy="923330"/>
          </a:xfrm>
        </p:spPr>
        <p:txBody>
          <a:bodyPr>
            <a:spAutoFit/>
          </a:bodyPr>
          <a:lstStyle/>
          <a:p>
            <a:pPr lvl="1"/>
            <a:r>
              <a:rPr lang="en-US" sz="1200"/>
              <a:t>A build your own option will allow learners to develop their logic, creative and visualization skills whilst applying mathematical knowledge in a ‘Hands-On’ way. Learners will be able to explore concepts such as measurement, shapes and movement and problem solving. In addition to Mathematics, learners can also explore how mathematics relates to other subjects such as History, Design and Technology, and Art.</a:t>
            </a:r>
          </a:p>
        </p:txBody>
      </p:sp>
      <p:sp>
        <p:nvSpPr>
          <p:cNvPr id="3" name="Title 2">
            <a:extLst>
              <a:ext uri="{FF2B5EF4-FFF2-40B4-BE49-F238E27FC236}">
                <a16:creationId xmlns:a16="http://schemas.microsoft.com/office/drawing/2014/main" id="{39B201C1-1B71-4892-B9D3-C10D8298789F}"/>
              </a:ext>
            </a:extLst>
          </p:cNvPr>
          <p:cNvSpPr txBox="1">
            <a:spLocks noGrp="1"/>
          </p:cNvSpPr>
          <p:nvPr>
            <p:ph type="title"/>
          </p:nvPr>
        </p:nvSpPr>
        <p:spPr/>
        <p:txBody>
          <a:bodyPr/>
          <a:lstStyle/>
          <a:p>
            <a:r>
              <a:rPr lang="en-US"/>
              <a:t>Build your own</a:t>
            </a:r>
          </a:p>
        </p:txBody>
      </p:sp>
      <p:sp>
        <p:nvSpPr>
          <p:cNvPr id="5" name="Text Placeholder 1">
            <a:extLst>
              <a:ext uri="{FF2B5EF4-FFF2-40B4-BE49-F238E27FC236}">
                <a16:creationId xmlns:a16="http://schemas.microsoft.com/office/drawing/2014/main" id="{D93E448A-2087-4B41-AC08-EFBC9B3DD19E}"/>
              </a:ext>
            </a:extLst>
          </p:cNvPr>
          <p:cNvSpPr txBox="1">
            <a:spLocks noGrp="1"/>
          </p:cNvSpPr>
          <p:nvPr>
            <p:ph type="body" idx="4294967295"/>
          </p:nvPr>
        </p:nvSpPr>
        <p:spPr>
          <a:xfrm>
            <a:off x="1226344" y="2944786"/>
            <a:ext cx="5269708" cy="1110560"/>
          </a:xfrm>
        </p:spPr>
        <p:txBody>
          <a:bodyPr vert="horz" wrap="square" lIns="35560" tIns="35560" rIns="35560" bIns="35560" anchor="t" anchorCtr="0" compatLnSpc="1">
            <a:spAutoFit/>
          </a:bodyPr>
          <a:lstStyle/>
          <a:p>
            <a:pPr>
              <a:spcAft>
                <a:spcPts val="300"/>
              </a:spcAft>
            </a:pPr>
            <a:r>
              <a:rPr lang="en-US" sz="1200">
                <a:solidFill>
                  <a:schemeClr val="accent1"/>
                </a:solidFill>
              </a:rPr>
              <a:t>Challenges addressed</a:t>
            </a:r>
            <a:r>
              <a:rPr lang="en-US" sz="1200"/>
              <a:t>:</a:t>
            </a:r>
          </a:p>
          <a:p>
            <a:pPr lvl="2">
              <a:spcAft>
                <a:spcPts val="300"/>
              </a:spcAft>
            </a:pPr>
            <a:r>
              <a:rPr lang="en-US" sz="1200"/>
              <a:t>Reduction in Maths anxiety as there is no wrong and right answer, the student is able to explore different options and methods</a:t>
            </a:r>
          </a:p>
          <a:p>
            <a:pPr lvl="2">
              <a:spcAft>
                <a:spcPts val="300"/>
              </a:spcAft>
            </a:pPr>
            <a:r>
              <a:rPr lang="en-US" sz="1200"/>
              <a:t>Content is relatively easy to contextualize </a:t>
            </a:r>
          </a:p>
          <a:p>
            <a:pPr lvl="2">
              <a:spcAft>
                <a:spcPts val="300"/>
              </a:spcAft>
            </a:pPr>
            <a:r>
              <a:rPr lang="en-US" sz="1200"/>
              <a:t>No extensive knowledge of Mathematics is required</a:t>
            </a:r>
          </a:p>
        </p:txBody>
      </p:sp>
      <p:sp>
        <p:nvSpPr>
          <p:cNvPr id="6" name="Rectangle 5">
            <a:extLst>
              <a:ext uri="{FF2B5EF4-FFF2-40B4-BE49-F238E27FC236}">
                <a16:creationId xmlns:a16="http://schemas.microsoft.com/office/drawing/2014/main" id="{1BC15778-DDB9-4359-80D9-980E5DA1A774}"/>
              </a:ext>
            </a:extLst>
          </p:cNvPr>
          <p:cNvSpPr>
            <a:spLocks/>
          </p:cNvSpPr>
          <p:nvPr/>
        </p:nvSpPr>
        <p:spPr>
          <a:xfrm>
            <a:off x="363537" y="2944786"/>
            <a:ext cx="831058" cy="956672"/>
          </a:xfrm>
          <a:prstGeom prst="rect">
            <a:avLst/>
          </a:prstGeom>
          <a:solidFill>
            <a:srgbClr val="3A2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GB" sz="2800">
              <a:solidFill>
                <a:prstClr val="white"/>
              </a:solidFill>
              <a:latin typeface="Arial"/>
            </a:endParaRPr>
          </a:p>
        </p:txBody>
      </p:sp>
      <p:sp>
        <p:nvSpPr>
          <p:cNvPr id="7" name="Text Placeholder 1">
            <a:extLst>
              <a:ext uri="{FF2B5EF4-FFF2-40B4-BE49-F238E27FC236}">
                <a16:creationId xmlns:a16="http://schemas.microsoft.com/office/drawing/2014/main" id="{95C9398F-E630-48E2-8D61-CBA235360932}"/>
              </a:ext>
            </a:extLst>
          </p:cNvPr>
          <p:cNvSpPr txBox="1">
            <a:spLocks noGrp="1"/>
          </p:cNvSpPr>
          <p:nvPr>
            <p:ph type="body" idx="4294967295"/>
          </p:nvPr>
        </p:nvSpPr>
        <p:spPr>
          <a:xfrm>
            <a:off x="1226344" y="4166737"/>
            <a:ext cx="5269708" cy="1479892"/>
          </a:xfrm>
        </p:spPr>
        <p:txBody>
          <a:bodyPr vert="horz" wrap="square" lIns="35560" tIns="35560" rIns="35560" bIns="35560" anchor="t" anchorCtr="0" compatLnSpc="1">
            <a:spAutoFit/>
          </a:bodyPr>
          <a:lstStyle/>
          <a:p>
            <a:pPr>
              <a:spcAft>
                <a:spcPts val="300"/>
              </a:spcAft>
            </a:pPr>
            <a:r>
              <a:rPr lang="en-US" sz="1200">
                <a:solidFill>
                  <a:schemeClr val="accent1"/>
                </a:solidFill>
              </a:rPr>
              <a:t>Learning Outcomes:</a:t>
            </a:r>
          </a:p>
          <a:p>
            <a:pPr lvl="2">
              <a:spcAft>
                <a:spcPts val="300"/>
              </a:spcAft>
            </a:pPr>
            <a:r>
              <a:rPr lang="en-US" sz="1200"/>
              <a:t>Learner will be able to understand that a range of subjects can be combined with Mathematics including History and Design and Technology</a:t>
            </a:r>
          </a:p>
          <a:p>
            <a:pPr lvl="2">
              <a:spcAft>
                <a:spcPts val="300"/>
              </a:spcAft>
            </a:pPr>
            <a:r>
              <a:rPr lang="en-US" sz="1200"/>
              <a:t>Learner will be comfortable using length and distance, weight and mass and area and volume </a:t>
            </a:r>
          </a:p>
          <a:p>
            <a:pPr lvl="2">
              <a:spcAft>
                <a:spcPts val="300"/>
              </a:spcAft>
            </a:pPr>
            <a:r>
              <a:rPr lang="en-US" sz="1200" spc="-10"/>
              <a:t>Learners will be able to carry out basic numeracy functions to solve physical problems</a:t>
            </a:r>
          </a:p>
        </p:txBody>
      </p:sp>
      <p:sp>
        <p:nvSpPr>
          <p:cNvPr id="8" name="Rectangle 7">
            <a:extLst>
              <a:ext uri="{FF2B5EF4-FFF2-40B4-BE49-F238E27FC236}">
                <a16:creationId xmlns:a16="http://schemas.microsoft.com/office/drawing/2014/main" id="{ABBD4547-3E0F-41F3-A0A0-2737EA6C9569}"/>
              </a:ext>
            </a:extLst>
          </p:cNvPr>
          <p:cNvSpPr>
            <a:spLocks/>
          </p:cNvSpPr>
          <p:nvPr/>
        </p:nvSpPr>
        <p:spPr>
          <a:xfrm>
            <a:off x="363537" y="4166737"/>
            <a:ext cx="831058" cy="1110560"/>
          </a:xfrm>
          <a:prstGeom prst="rect">
            <a:avLst/>
          </a:prstGeom>
          <a:solidFill>
            <a:srgbClr val="3A2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GB" sz="2800">
              <a:solidFill>
                <a:prstClr val="white"/>
              </a:solidFill>
              <a:latin typeface="Arial"/>
            </a:endParaRPr>
          </a:p>
        </p:txBody>
      </p:sp>
      <p:pic>
        <p:nvPicPr>
          <p:cNvPr id="10" name="Graphic 9" descr="Thumbs up sign with solid fill">
            <a:extLst>
              <a:ext uri="{FF2B5EF4-FFF2-40B4-BE49-F238E27FC236}">
                <a16:creationId xmlns:a16="http://schemas.microsoft.com/office/drawing/2014/main" id="{D69260E2-E588-4A5A-B563-893DA0AA442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4628" y="3088684"/>
            <a:ext cx="668876" cy="668876"/>
          </a:xfrm>
          <a:prstGeom prst="rect">
            <a:avLst/>
          </a:prstGeom>
        </p:spPr>
      </p:pic>
      <p:pic>
        <p:nvPicPr>
          <p:cNvPr id="12" name="Graphic 11" descr="Lights On with solid fill">
            <a:extLst>
              <a:ext uri="{FF2B5EF4-FFF2-40B4-BE49-F238E27FC236}">
                <a16:creationId xmlns:a16="http://schemas.microsoft.com/office/drawing/2014/main" id="{CE4BC59D-AE7D-4D4B-930A-E8E7535F906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6020" y="4378972"/>
            <a:ext cx="686093" cy="686093"/>
          </a:xfrm>
          <a:prstGeom prst="rect">
            <a:avLst/>
          </a:prstGeom>
        </p:spPr>
      </p:pic>
      <p:graphicFrame>
        <p:nvGraphicFramePr>
          <p:cNvPr id="13" name="Table 7">
            <a:extLst>
              <a:ext uri="{FF2B5EF4-FFF2-40B4-BE49-F238E27FC236}">
                <a16:creationId xmlns:a16="http://schemas.microsoft.com/office/drawing/2014/main" id="{377524F1-9EBF-47EC-A1DF-273B0EF0079E}"/>
              </a:ext>
            </a:extLst>
          </p:cNvPr>
          <p:cNvGraphicFramePr>
            <a:graphicFrameLocks noGrp="1"/>
          </p:cNvGraphicFramePr>
          <p:nvPr>
            <p:extLst>
              <p:ext uri="{D42A27DB-BD31-4B8C-83A1-F6EECF244321}">
                <p14:modId xmlns:p14="http://schemas.microsoft.com/office/powerpoint/2010/main" val="1237718409"/>
              </p:ext>
            </p:extLst>
          </p:nvPr>
        </p:nvGraphicFramePr>
        <p:xfrm>
          <a:off x="363535" y="5944573"/>
          <a:ext cx="6134397" cy="3632400"/>
        </p:xfrm>
        <a:graphic>
          <a:graphicData uri="http://schemas.openxmlformats.org/drawingml/2006/table">
            <a:tbl>
              <a:tblPr firstRow="1" bandRow="1">
                <a:tableStyleId>{5C22544A-7EE6-4342-B048-85BDC9FD1C3A}</a:tableStyleId>
              </a:tblPr>
              <a:tblGrid>
                <a:gridCol w="2044799">
                  <a:extLst>
                    <a:ext uri="{9D8B030D-6E8A-4147-A177-3AD203B41FA5}">
                      <a16:colId xmlns:a16="http://schemas.microsoft.com/office/drawing/2014/main" val="559596467"/>
                    </a:ext>
                  </a:extLst>
                </a:gridCol>
                <a:gridCol w="2044799">
                  <a:extLst>
                    <a:ext uri="{9D8B030D-6E8A-4147-A177-3AD203B41FA5}">
                      <a16:colId xmlns:a16="http://schemas.microsoft.com/office/drawing/2014/main" val="4034874702"/>
                    </a:ext>
                  </a:extLst>
                </a:gridCol>
                <a:gridCol w="2044799">
                  <a:extLst>
                    <a:ext uri="{9D8B030D-6E8A-4147-A177-3AD203B41FA5}">
                      <a16:colId xmlns:a16="http://schemas.microsoft.com/office/drawing/2014/main" val="125404601"/>
                    </a:ext>
                  </a:extLst>
                </a:gridCol>
              </a:tblGrid>
              <a:tr h="0">
                <a:tc>
                  <a:txBody>
                    <a:bodyPr/>
                    <a:lstStyle/>
                    <a:p>
                      <a:pPr algn="l"/>
                      <a:r>
                        <a:rPr lang="en-GB" sz="1000">
                          <a:latin typeface="Arial" panose="020B0604020202020204" pitchFamily="34" charset="0"/>
                          <a:cs typeface="Arial" panose="020B0604020202020204" pitchFamily="34" charset="0"/>
                        </a:rPr>
                        <a:t>Activity</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3A2050"/>
                    </a:solidFill>
                  </a:tcPr>
                </a:tc>
                <a:tc>
                  <a:txBody>
                    <a:bodyPr/>
                    <a:lstStyle/>
                    <a:p>
                      <a:pPr algn="l"/>
                      <a:r>
                        <a:rPr lang="en-GB" sz="1000">
                          <a:latin typeface="Arial" panose="020B0604020202020204" pitchFamily="34" charset="0"/>
                          <a:cs typeface="Arial" panose="020B0604020202020204" pitchFamily="34" charset="0"/>
                        </a:rPr>
                        <a:t>Description</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3A2050"/>
                    </a:solidFill>
                  </a:tcPr>
                </a:tc>
                <a:tc>
                  <a:txBody>
                    <a:bodyPr/>
                    <a:lstStyle/>
                    <a:p>
                      <a:pPr algn="l"/>
                      <a:r>
                        <a:rPr lang="en-GB" sz="1000">
                          <a:latin typeface="Arial" panose="020B0604020202020204" pitchFamily="34" charset="0"/>
                          <a:cs typeface="Arial" panose="020B0604020202020204" pitchFamily="34" charset="0"/>
                        </a:rPr>
                        <a:t>Source</a:t>
                      </a:r>
                    </a:p>
                  </a:txBody>
                  <a:tcPr marL="54000" marR="54000" marT="54000" marB="54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3A2050"/>
                    </a:solidFill>
                  </a:tcPr>
                </a:tc>
                <a:extLst>
                  <a:ext uri="{0D108BD9-81ED-4DB2-BD59-A6C34878D82A}">
                    <a16:rowId xmlns:a16="http://schemas.microsoft.com/office/drawing/2014/main" val="2097472309"/>
                  </a:ext>
                </a:extLst>
              </a:tr>
              <a:tr h="0">
                <a:tc>
                  <a:txBody>
                    <a:bodyPr/>
                    <a:lstStyle/>
                    <a:p>
                      <a:pPr algn="l"/>
                      <a:r>
                        <a:rPr lang="en-GB" sz="1000" b="1">
                          <a:solidFill>
                            <a:schemeClr val="accent1"/>
                          </a:solidFill>
                          <a:latin typeface="Arial" panose="020B0604020202020204" pitchFamily="34" charset="0"/>
                          <a:cs typeface="Arial" panose="020B0604020202020204" pitchFamily="34" charset="0"/>
                        </a:rPr>
                        <a:t>Make a Pyramid</a:t>
                      </a: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dirty="0">
                          <a:latin typeface="Arial" panose="020B0604020202020204" pitchFamily="34" charset="0"/>
                          <a:cs typeface="Arial" panose="020B0604020202020204" pitchFamily="34" charset="0"/>
                        </a:rPr>
                        <a:t>In this fun STEM activity, students will learn about 3D structures within a graphical project and have the opportunity to use a net to make pyramids of different sizes.</a:t>
                      </a: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a:latin typeface="Arial" panose="020B0604020202020204" pitchFamily="34" charset="0"/>
                          <a:cs typeface="Arial" panose="020B0604020202020204" pitchFamily="34" charset="0"/>
                          <a:hlinkClick r:id="rId6"/>
                        </a:rPr>
                        <a:t>Make a pyramid (theiet.org)</a:t>
                      </a:r>
                      <a:endParaRPr lang="en-GB" sz="100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extLst>
                  <a:ext uri="{0D108BD9-81ED-4DB2-BD59-A6C34878D82A}">
                    <a16:rowId xmlns:a16="http://schemas.microsoft.com/office/drawing/2014/main" val="619552346"/>
                  </a:ext>
                </a:extLst>
              </a:tr>
              <a:tr h="0">
                <a:tc>
                  <a:txBody>
                    <a:bodyPr/>
                    <a:lstStyle/>
                    <a:p>
                      <a:pPr algn="l" fontAlgn="base"/>
                      <a:r>
                        <a:rPr lang="en-GB" sz="1000" b="1" i="0">
                          <a:solidFill>
                            <a:schemeClr val="accent1"/>
                          </a:solidFill>
                          <a:effectLst/>
                          <a:latin typeface="Arial" panose="020B0604020202020204" pitchFamily="34" charset="0"/>
                          <a:cs typeface="Arial" panose="020B0604020202020204" pitchFamily="34" charset="0"/>
                        </a:rPr>
                        <a:t>Chinese zodiac </a:t>
                      </a:r>
                      <a:br>
                        <a:rPr lang="en-GB" sz="1000" b="1" i="0">
                          <a:solidFill>
                            <a:schemeClr val="accent1"/>
                          </a:solidFill>
                          <a:effectLst/>
                          <a:latin typeface="Arial" panose="020B0604020202020204" pitchFamily="34" charset="0"/>
                          <a:cs typeface="Arial" panose="020B0604020202020204" pitchFamily="34" charset="0"/>
                        </a:rPr>
                      </a:br>
                      <a:r>
                        <a:rPr lang="en-GB" sz="1000" b="1" i="0">
                          <a:solidFill>
                            <a:schemeClr val="accent1"/>
                          </a:solidFill>
                          <a:effectLst/>
                          <a:latin typeface="Arial" panose="020B0604020202020204" pitchFamily="34" charset="0"/>
                          <a:cs typeface="Arial" panose="020B0604020202020204" pitchFamily="34" charset="0"/>
                        </a:rPr>
                        <a:t>animal wheel</a:t>
                      </a:r>
                    </a:p>
                    <a:p>
                      <a:pPr algn="l"/>
                      <a:endParaRPr lang="en-GB" sz="1000">
                        <a:solidFill>
                          <a:schemeClr val="accent1"/>
                        </a:solidFill>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b="0" i="0">
                          <a:solidFill>
                            <a:srgbClr val="000000"/>
                          </a:solidFill>
                          <a:effectLst/>
                          <a:latin typeface="Arial" panose="020B0604020202020204" pitchFamily="34" charset="0"/>
                          <a:cs typeface="Arial" panose="020B0604020202020204" pitchFamily="34" charset="0"/>
                        </a:rPr>
                        <a:t>In this activity learners will learn about cutting and assembling a simple graphic product. Learners will use a template to cut out the circle templates for the Chinese zodiac animal wheel and also learn about the twelve zodiac animals.</a:t>
                      </a:r>
                      <a:endParaRPr lang="en-GB" sz="100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a:latin typeface="Arial" panose="020B0604020202020204" pitchFamily="34" charset="0"/>
                          <a:cs typeface="Arial" panose="020B0604020202020204" pitchFamily="34" charset="0"/>
                          <a:hlinkClick r:id="rId7"/>
                        </a:rPr>
                        <a:t>Chinese zodiac animal wheel (theiet.org)</a:t>
                      </a:r>
                      <a:endParaRPr lang="en-GB" sz="100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extLst>
                  <a:ext uri="{0D108BD9-81ED-4DB2-BD59-A6C34878D82A}">
                    <a16:rowId xmlns:a16="http://schemas.microsoft.com/office/drawing/2014/main" val="2087209413"/>
                  </a:ext>
                </a:extLst>
              </a:tr>
              <a:tr h="0">
                <a:tc>
                  <a:txBody>
                    <a:bodyPr/>
                    <a:lstStyle/>
                    <a:p>
                      <a:pPr algn="l" fontAlgn="base"/>
                      <a:r>
                        <a:rPr lang="en-GB" sz="1000" b="1" i="0">
                          <a:solidFill>
                            <a:schemeClr val="accent1"/>
                          </a:solidFill>
                          <a:effectLst/>
                          <a:latin typeface="Arial" panose="020B0604020202020204" pitchFamily="34" charset="0"/>
                          <a:cs typeface="Arial" panose="020B0604020202020204" pitchFamily="34" charset="0"/>
                        </a:rPr>
                        <a:t>Build your own </a:t>
                      </a:r>
                      <a:br>
                        <a:rPr lang="en-GB" sz="1000" b="1" i="0">
                          <a:solidFill>
                            <a:schemeClr val="accent1"/>
                          </a:solidFill>
                          <a:effectLst/>
                          <a:latin typeface="Arial" panose="020B0604020202020204" pitchFamily="34" charset="0"/>
                          <a:cs typeface="Arial" panose="020B0604020202020204" pitchFamily="34" charset="0"/>
                        </a:rPr>
                      </a:br>
                      <a:r>
                        <a:rPr lang="en-GB" sz="1000" b="1" i="0">
                          <a:solidFill>
                            <a:schemeClr val="accent1"/>
                          </a:solidFill>
                          <a:effectLst/>
                          <a:latin typeface="Arial" panose="020B0604020202020204" pitchFamily="34" charset="0"/>
                          <a:cs typeface="Arial" panose="020B0604020202020204" pitchFamily="34" charset="0"/>
                        </a:rPr>
                        <a:t>football team</a:t>
                      </a:r>
                    </a:p>
                    <a:p>
                      <a:pPr algn="l"/>
                      <a:endParaRPr lang="en-GB" sz="1000">
                        <a:solidFill>
                          <a:schemeClr val="accent1"/>
                        </a:solidFill>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a:latin typeface="Arial" panose="020B0604020202020204" pitchFamily="34" charset="0"/>
                          <a:cs typeface="Arial" panose="020B0604020202020204" pitchFamily="34" charset="0"/>
                        </a:rPr>
                        <a:t>The purpose of this activity is to compare numbers and measures, add totals and find differences within the context of exploring the ways that footballers can be compared..</a:t>
                      </a: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tc>
                  <a:txBody>
                    <a:bodyPr/>
                    <a:lstStyle/>
                    <a:p>
                      <a:pPr algn="l"/>
                      <a:r>
                        <a:rPr lang="en-GB" sz="1000" dirty="0">
                          <a:latin typeface="Arial" panose="020B0604020202020204" pitchFamily="34" charset="0"/>
                          <a:cs typeface="Arial" panose="020B0604020202020204" pitchFamily="34" charset="0"/>
                          <a:hlinkClick r:id="rId8"/>
                        </a:rPr>
                        <a:t>Build your own football team (theiet.org)</a:t>
                      </a:r>
                      <a:endParaRPr lang="en-GB" sz="1000" dirty="0">
                        <a:latin typeface="Arial" panose="020B0604020202020204" pitchFamily="34" charset="0"/>
                        <a:cs typeface="Arial" panose="020B0604020202020204" pitchFamily="34" charset="0"/>
                      </a:endParaRPr>
                    </a:p>
                  </a:txBody>
                  <a:tcPr marL="54000" marR="54000" marT="54000" marB="5400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2"/>
                    </a:solidFill>
                  </a:tcPr>
                </a:tc>
                <a:extLst>
                  <a:ext uri="{0D108BD9-81ED-4DB2-BD59-A6C34878D82A}">
                    <a16:rowId xmlns:a16="http://schemas.microsoft.com/office/drawing/2014/main" val="1401222574"/>
                  </a:ext>
                </a:extLst>
              </a:tr>
            </a:tbl>
          </a:graphicData>
        </a:graphic>
      </p:graphicFrame>
      <p:sp>
        <p:nvSpPr>
          <p:cNvPr id="14" name="TextBox 13">
            <a:extLst>
              <a:ext uri="{FF2B5EF4-FFF2-40B4-BE49-F238E27FC236}">
                <a16:creationId xmlns:a16="http://schemas.microsoft.com/office/drawing/2014/main" id="{77DAF733-E2F5-4207-837E-8B81B3B68027}"/>
              </a:ext>
            </a:extLst>
          </p:cNvPr>
          <p:cNvSpPr txBox="1"/>
          <p:nvPr/>
        </p:nvSpPr>
        <p:spPr>
          <a:xfrm>
            <a:off x="362742" y="9842251"/>
            <a:ext cx="6146800" cy="618118"/>
          </a:xfrm>
          <a:prstGeom prst="rect">
            <a:avLst/>
          </a:prstGeom>
          <a:solidFill>
            <a:schemeClr val="accent3"/>
          </a:solidFill>
          <a:ln w="19050">
            <a:solidFill>
              <a:schemeClr val="tx1"/>
            </a:solidFill>
          </a:ln>
          <a:effectLst>
            <a:innerShdw dist="63500" dir="10800000">
              <a:schemeClr val="accent1"/>
            </a:innerShdw>
          </a:effectLst>
        </p:spPr>
        <p:txBody>
          <a:bodyPr wrap="square" lIns="180000" tIns="54610" rIns="54610" bIns="54610" rtlCol="0">
            <a:spAutoFit/>
          </a:bodyPr>
          <a:lstStyle/>
          <a:p>
            <a:pPr defTabSz="457206">
              <a:defRPr/>
            </a:pPr>
            <a:r>
              <a:rPr lang="en-GB" sz="1050" b="1">
                <a:solidFill>
                  <a:srgbClr val="3A2050"/>
                </a:solidFill>
                <a:latin typeface="Arial" panose="020B0604020202020204" pitchFamily="34" charset="0"/>
                <a:cs typeface="Arial" panose="020B0604020202020204" pitchFamily="34" charset="0"/>
              </a:rPr>
              <a:t>By experimenting with the build your own activities above, learners will have the opportunity to link their activities to a real-world context. This may include: Building design and Architecture, Sports Performance Analysis and Construction. </a:t>
            </a:r>
          </a:p>
        </p:txBody>
      </p:sp>
      <p:pic>
        <p:nvPicPr>
          <p:cNvPr id="16" name="Graphic 15" descr="Pyramid Shape with solid fill">
            <a:extLst>
              <a:ext uri="{FF2B5EF4-FFF2-40B4-BE49-F238E27FC236}">
                <a16:creationId xmlns:a16="http://schemas.microsoft.com/office/drawing/2014/main" id="{CF98AD7C-06B8-431F-A824-04808084D20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3609" y="6476071"/>
            <a:ext cx="524413" cy="524413"/>
          </a:xfrm>
          <a:prstGeom prst="rect">
            <a:avLst/>
          </a:prstGeom>
        </p:spPr>
      </p:pic>
      <p:pic>
        <p:nvPicPr>
          <p:cNvPr id="18" name="Graphic 17" descr="Steering Wheel with solid fill">
            <a:extLst>
              <a:ext uri="{FF2B5EF4-FFF2-40B4-BE49-F238E27FC236}">
                <a16:creationId xmlns:a16="http://schemas.microsoft.com/office/drawing/2014/main" id="{A835B212-B322-4792-85AF-BE848643B7F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773607" y="7566920"/>
            <a:ext cx="524414" cy="524414"/>
          </a:xfrm>
          <a:prstGeom prst="rect">
            <a:avLst/>
          </a:prstGeom>
        </p:spPr>
      </p:pic>
      <p:pic>
        <p:nvPicPr>
          <p:cNvPr id="20" name="Graphic 19" descr="Soccer with solid fill">
            <a:extLst>
              <a:ext uri="{FF2B5EF4-FFF2-40B4-BE49-F238E27FC236}">
                <a16:creationId xmlns:a16="http://schemas.microsoft.com/office/drawing/2014/main" id="{CAA8BE75-7BF1-4C7C-AC8A-8468D8A7718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773607" y="8708318"/>
            <a:ext cx="524414" cy="524414"/>
          </a:xfrm>
          <a:prstGeom prst="rect">
            <a:avLst/>
          </a:prstGeom>
        </p:spPr>
      </p:pic>
    </p:spTree>
    <p:extLst>
      <p:ext uri="{BB962C8B-B14F-4D97-AF65-F5344CB8AC3E}">
        <p14:creationId xmlns:p14="http://schemas.microsoft.com/office/powerpoint/2010/main" val="3470105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D6460A-32CE-4AC0-B031-0D7D083A8CD4}"/>
              </a:ext>
            </a:extLst>
          </p:cNvPr>
          <p:cNvSpPr txBox="1">
            <a:spLocks noGrp="1"/>
          </p:cNvSpPr>
          <p:nvPr>
            <p:ph type="body" idx="4294967295"/>
          </p:nvPr>
        </p:nvSpPr>
        <p:spPr>
          <a:xfrm>
            <a:off x="362742" y="1540071"/>
            <a:ext cx="6134398" cy="769441"/>
          </a:xfrm>
        </p:spPr>
        <p:txBody>
          <a:bodyPr wrap="square">
            <a:spAutoFit/>
          </a:bodyPr>
          <a:lstStyle/>
          <a:p>
            <a:pPr lvl="1"/>
            <a:r>
              <a:rPr lang="en-US" dirty="0"/>
              <a:t>To help students transition from KS2 to KS3 the math's postcard is a KS2 curriculum checklist to confirm student's competency in all subject areas through out the year. These postcards can be kept by students to support them by providing evidence of their understanding in subjects that KS3 will build on. Included in the post card is a one-page summary sheet for each subject that can support students in KS3 remember processes and learning outcomes they have been taught. </a:t>
            </a:r>
          </a:p>
        </p:txBody>
      </p:sp>
      <p:sp>
        <p:nvSpPr>
          <p:cNvPr id="3" name="Title 2">
            <a:extLst>
              <a:ext uri="{FF2B5EF4-FFF2-40B4-BE49-F238E27FC236}">
                <a16:creationId xmlns:a16="http://schemas.microsoft.com/office/drawing/2014/main" id="{39B201C1-1B71-4892-B9D3-C10D8298789F}"/>
              </a:ext>
            </a:extLst>
          </p:cNvPr>
          <p:cNvSpPr txBox="1">
            <a:spLocks noGrp="1"/>
          </p:cNvSpPr>
          <p:nvPr>
            <p:ph type="title"/>
          </p:nvPr>
        </p:nvSpPr>
        <p:spPr/>
        <p:txBody>
          <a:bodyPr/>
          <a:lstStyle/>
          <a:p>
            <a:r>
              <a:rPr lang="en-US" dirty="0"/>
              <a:t>Math's Postcard</a:t>
            </a:r>
          </a:p>
        </p:txBody>
      </p:sp>
      <p:sp>
        <p:nvSpPr>
          <p:cNvPr id="5" name="Text Placeholder 1">
            <a:extLst>
              <a:ext uri="{FF2B5EF4-FFF2-40B4-BE49-F238E27FC236}">
                <a16:creationId xmlns:a16="http://schemas.microsoft.com/office/drawing/2014/main" id="{D93E448A-2087-4B41-AC08-EFBC9B3DD19E}"/>
              </a:ext>
            </a:extLst>
          </p:cNvPr>
          <p:cNvSpPr txBox="1">
            <a:spLocks noGrp="1"/>
          </p:cNvSpPr>
          <p:nvPr>
            <p:ph type="body" idx="4294967295"/>
          </p:nvPr>
        </p:nvSpPr>
        <p:spPr>
          <a:xfrm>
            <a:off x="1225550" y="2420902"/>
            <a:ext cx="5269708" cy="1841530"/>
          </a:xfrm>
        </p:spPr>
        <p:txBody>
          <a:bodyPr vert="horz" wrap="square" lIns="35560" tIns="35560" rIns="35560" bIns="35560" anchor="t" anchorCtr="0" compatLnSpc="1">
            <a:spAutoFit/>
          </a:bodyPr>
          <a:lstStyle/>
          <a:p>
            <a:pPr>
              <a:spcAft>
                <a:spcPts val="300"/>
              </a:spcAft>
            </a:pPr>
            <a:r>
              <a:rPr lang="en-US" dirty="0">
                <a:solidFill>
                  <a:schemeClr val="accent1"/>
                </a:solidFill>
              </a:rPr>
              <a:t>Challenges addressed</a:t>
            </a:r>
            <a:r>
              <a:rPr lang="en-US" dirty="0"/>
              <a:t>:</a:t>
            </a:r>
          </a:p>
          <a:p>
            <a:pPr lvl="2">
              <a:spcAft>
                <a:spcPts val="300"/>
              </a:spcAft>
            </a:pPr>
            <a:r>
              <a:rPr lang="en-US" dirty="0"/>
              <a:t>The math's postcard core purpose is to support students remember what they have learnt and increase their confidence in math’s when transitioning into KS3.</a:t>
            </a:r>
          </a:p>
          <a:p>
            <a:pPr lvl="2">
              <a:spcAft>
                <a:spcPts val="300"/>
              </a:spcAft>
            </a:pPr>
            <a:r>
              <a:rPr lang="en-US" dirty="0"/>
              <a:t>An increase in confidence can help reduce math's anxiety among students.</a:t>
            </a:r>
          </a:p>
          <a:p>
            <a:pPr lvl="2">
              <a:spcAft>
                <a:spcPts val="300"/>
              </a:spcAft>
            </a:pPr>
            <a:r>
              <a:rPr lang="en-US" dirty="0"/>
              <a:t>The postcard can also be a tool to signpost to parents/carers what their child is being taught and their development in math's. </a:t>
            </a:r>
          </a:p>
          <a:p>
            <a:pPr lvl="2">
              <a:spcAft>
                <a:spcPts val="300"/>
              </a:spcAft>
            </a:pPr>
            <a:r>
              <a:rPr lang="en-US" dirty="0"/>
              <a:t>The math's postcard can help </a:t>
            </a:r>
            <a:r>
              <a:rPr lang="en-US" dirty="0" err="1"/>
              <a:t>contextualise</a:t>
            </a:r>
            <a:r>
              <a:rPr lang="en-US" dirty="0"/>
              <a:t> how what is taught in KS2 will support them in KS3 </a:t>
            </a:r>
          </a:p>
          <a:p>
            <a:pPr lvl="2">
              <a:spcAft>
                <a:spcPts val="300"/>
              </a:spcAft>
            </a:pPr>
            <a:endParaRPr lang="en-US" dirty="0"/>
          </a:p>
          <a:p>
            <a:pPr lvl="2">
              <a:spcAft>
                <a:spcPts val="300"/>
              </a:spcAft>
            </a:pPr>
            <a:endParaRPr lang="en-US" dirty="0"/>
          </a:p>
        </p:txBody>
      </p:sp>
      <p:sp>
        <p:nvSpPr>
          <p:cNvPr id="6" name="Rectangle 5">
            <a:extLst>
              <a:ext uri="{FF2B5EF4-FFF2-40B4-BE49-F238E27FC236}">
                <a16:creationId xmlns:a16="http://schemas.microsoft.com/office/drawing/2014/main" id="{1BC15778-DDB9-4359-80D9-980E5DA1A774}"/>
              </a:ext>
            </a:extLst>
          </p:cNvPr>
          <p:cNvSpPr>
            <a:spLocks/>
          </p:cNvSpPr>
          <p:nvPr/>
        </p:nvSpPr>
        <p:spPr>
          <a:xfrm>
            <a:off x="362743" y="2420902"/>
            <a:ext cx="831058" cy="1358172"/>
          </a:xfrm>
          <a:prstGeom prst="rect">
            <a:avLst/>
          </a:prstGeom>
          <a:solidFill>
            <a:srgbClr val="3A2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GB">
              <a:solidFill>
                <a:prstClr val="white"/>
              </a:solidFill>
              <a:latin typeface="Arial"/>
            </a:endParaRPr>
          </a:p>
        </p:txBody>
      </p:sp>
      <p:sp>
        <p:nvSpPr>
          <p:cNvPr id="7" name="Text Placeholder 1">
            <a:extLst>
              <a:ext uri="{FF2B5EF4-FFF2-40B4-BE49-F238E27FC236}">
                <a16:creationId xmlns:a16="http://schemas.microsoft.com/office/drawing/2014/main" id="{95C9398F-E630-48E2-8D61-CBA235360932}"/>
              </a:ext>
            </a:extLst>
          </p:cNvPr>
          <p:cNvSpPr txBox="1">
            <a:spLocks noGrp="1"/>
          </p:cNvSpPr>
          <p:nvPr>
            <p:ph type="body" idx="4294967295"/>
          </p:nvPr>
        </p:nvSpPr>
        <p:spPr>
          <a:xfrm>
            <a:off x="1224757" y="3856776"/>
            <a:ext cx="5269708" cy="1187505"/>
          </a:xfrm>
        </p:spPr>
        <p:txBody>
          <a:bodyPr vert="horz" wrap="square" lIns="35560" tIns="35560" rIns="35560" bIns="35560" anchor="t" anchorCtr="0" compatLnSpc="1">
            <a:spAutoFit/>
          </a:bodyPr>
          <a:lstStyle/>
          <a:p>
            <a:pPr>
              <a:spcAft>
                <a:spcPts val="300"/>
              </a:spcAft>
            </a:pPr>
            <a:r>
              <a:rPr lang="en-US" dirty="0">
                <a:solidFill>
                  <a:schemeClr val="accent1"/>
                </a:solidFill>
              </a:rPr>
              <a:t>Learning Outcomes:</a:t>
            </a:r>
          </a:p>
          <a:p>
            <a:pPr lvl="2">
              <a:spcAft>
                <a:spcPts val="300"/>
              </a:spcAft>
            </a:pPr>
            <a:r>
              <a:rPr lang="en-US" spc="-10" dirty="0"/>
              <a:t>Learners' confidence is improved in math's</a:t>
            </a:r>
          </a:p>
          <a:p>
            <a:pPr lvl="2">
              <a:spcAft>
                <a:spcPts val="300"/>
              </a:spcAft>
            </a:pPr>
            <a:r>
              <a:rPr lang="en-US" spc="-10" dirty="0"/>
              <a:t>Learners can easily revise their teachings post KS2</a:t>
            </a:r>
          </a:p>
          <a:p>
            <a:pPr lvl="2">
              <a:spcAft>
                <a:spcPts val="300"/>
              </a:spcAft>
            </a:pPr>
            <a:endParaRPr lang="en-US" spc="-10" dirty="0"/>
          </a:p>
          <a:p>
            <a:pPr marL="0" lvl="2" indent="0">
              <a:spcAft>
                <a:spcPts val="300"/>
              </a:spcAft>
              <a:buNone/>
            </a:pPr>
            <a:endParaRPr lang="en-US" spc="-10" dirty="0"/>
          </a:p>
          <a:p>
            <a:pPr lvl="2">
              <a:spcAft>
                <a:spcPts val="300"/>
              </a:spcAft>
            </a:pPr>
            <a:endParaRPr lang="en-US" spc="-10" dirty="0"/>
          </a:p>
        </p:txBody>
      </p:sp>
      <p:sp>
        <p:nvSpPr>
          <p:cNvPr id="8" name="Rectangle 7">
            <a:extLst>
              <a:ext uri="{FF2B5EF4-FFF2-40B4-BE49-F238E27FC236}">
                <a16:creationId xmlns:a16="http://schemas.microsoft.com/office/drawing/2014/main" id="{ABBD4547-3E0F-41F3-A0A0-2737EA6C9569}"/>
              </a:ext>
            </a:extLst>
          </p:cNvPr>
          <p:cNvSpPr>
            <a:spLocks/>
          </p:cNvSpPr>
          <p:nvPr/>
        </p:nvSpPr>
        <p:spPr>
          <a:xfrm>
            <a:off x="361950" y="3856775"/>
            <a:ext cx="831058" cy="1110560"/>
          </a:xfrm>
          <a:prstGeom prst="rect">
            <a:avLst/>
          </a:prstGeom>
          <a:solidFill>
            <a:srgbClr val="3A2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a:endParaRPr lang="en-GB">
              <a:solidFill>
                <a:prstClr val="white"/>
              </a:solidFill>
              <a:latin typeface="Arial"/>
            </a:endParaRPr>
          </a:p>
        </p:txBody>
      </p:sp>
      <p:pic>
        <p:nvPicPr>
          <p:cNvPr id="10" name="Graphic 9" descr="Thumbs up sign with solid fill">
            <a:extLst>
              <a:ext uri="{FF2B5EF4-FFF2-40B4-BE49-F238E27FC236}">
                <a16:creationId xmlns:a16="http://schemas.microsoft.com/office/drawing/2014/main" id="{D69260E2-E588-4A5A-B563-893DA0AA442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3040" y="2733857"/>
            <a:ext cx="668876" cy="668876"/>
          </a:xfrm>
          <a:prstGeom prst="rect">
            <a:avLst/>
          </a:prstGeom>
        </p:spPr>
      </p:pic>
      <p:pic>
        <p:nvPicPr>
          <p:cNvPr id="12" name="Graphic 11" descr="Lights On with solid fill">
            <a:extLst>
              <a:ext uri="{FF2B5EF4-FFF2-40B4-BE49-F238E27FC236}">
                <a16:creationId xmlns:a16="http://schemas.microsoft.com/office/drawing/2014/main" id="{CE4BC59D-AE7D-4D4B-930A-E8E7535F906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4433" y="4069010"/>
            <a:ext cx="686093" cy="686093"/>
          </a:xfrm>
          <a:prstGeom prst="rect">
            <a:avLst/>
          </a:prstGeom>
        </p:spPr>
      </p:pic>
      <p:graphicFrame>
        <p:nvGraphicFramePr>
          <p:cNvPr id="26" name="Table 26">
            <a:extLst>
              <a:ext uri="{FF2B5EF4-FFF2-40B4-BE49-F238E27FC236}">
                <a16:creationId xmlns:a16="http://schemas.microsoft.com/office/drawing/2014/main" id="{B30BF509-3F40-4D85-B169-BCF6C11048F7}"/>
              </a:ext>
            </a:extLst>
          </p:cNvPr>
          <p:cNvGraphicFramePr>
            <a:graphicFrameLocks noGrp="1"/>
          </p:cNvGraphicFramePr>
          <p:nvPr>
            <p:extLst>
              <p:ext uri="{D42A27DB-BD31-4B8C-83A1-F6EECF244321}">
                <p14:modId xmlns:p14="http://schemas.microsoft.com/office/powerpoint/2010/main" val="9764191"/>
              </p:ext>
            </p:extLst>
          </p:nvPr>
        </p:nvGraphicFramePr>
        <p:xfrm>
          <a:off x="369890" y="7288569"/>
          <a:ext cx="6154739" cy="1645920"/>
        </p:xfrm>
        <a:graphic>
          <a:graphicData uri="http://schemas.openxmlformats.org/drawingml/2006/table">
            <a:tbl>
              <a:tblPr firstRow="1" bandRow="1">
                <a:tableStyleId>{5C22544A-7EE6-4342-B048-85BDC9FD1C3A}</a:tableStyleId>
              </a:tblPr>
              <a:tblGrid>
                <a:gridCol w="763779">
                  <a:extLst>
                    <a:ext uri="{9D8B030D-6E8A-4147-A177-3AD203B41FA5}">
                      <a16:colId xmlns:a16="http://schemas.microsoft.com/office/drawing/2014/main" val="815504703"/>
                    </a:ext>
                  </a:extLst>
                </a:gridCol>
                <a:gridCol w="1009414">
                  <a:extLst>
                    <a:ext uri="{9D8B030D-6E8A-4147-A177-3AD203B41FA5}">
                      <a16:colId xmlns:a16="http://schemas.microsoft.com/office/drawing/2014/main" val="567604307"/>
                    </a:ext>
                  </a:extLst>
                </a:gridCol>
                <a:gridCol w="1369919">
                  <a:extLst>
                    <a:ext uri="{9D8B030D-6E8A-4147-A177-3AD203B41FA5}">
                      <a16:colId xmlns:a16="http://schemas.microsoft.com/office/drawing/2014/main" val="3036963594"/>
                    </a:ext>
                  </a:extLst>
                </a:gridCol>
                <a:gridCol w="1225717">
                  <a:extLst>
                    <a:ext uri="{9D8B030D-6E8A-4147-A177-3AD203B41FA5}">
                      <a16:colId xmlns:a16="http://schemas.microsoft.com/office/drawing/2014/main" val="719199492"/>
                    </a:ext>
                  </a:extLst>
                </a:gridCol>
                <a:gridCol w="1014974">
                  <a:extLst>
                    <a:ext uri="{9D8B030D-6E8A-4147-A177-3AD203B41FA5}">
                      <a16:colId xmlns:a16="http://schemas.microsoft.com/office/drawing/2014/main" val="3612020639"/>
                    </a:ext>
                  </a:extLst>
                </a:gridCol>
                <a:gridCol w="770936">
                  <a:extLst>
                    <a:ext uri="{9D8B030D-6E8A-4147-A177-3AD203B41FA5}">
                      <a16:colId xmlns:a16="http://schemas.microsoft.com/office/drawing/2014/main" val="4166672900"/>
                    </a:ext>
                  </a:extLst>
                </a:gridCol>
              </a:tblGrid>
              <a:tr h="176509">
                <a:tc gridSpan="6">
                  <a:txBody>
                    <a:bodyPr/>
                    <a:lstStyle/>
                    <a:p>
                      <a:pPr algn="ctr"/>
                      <a:r>
                        <a:rPr lang="en-GB" sz="1000">
                          <a:solidFill>
                            <a:schemeClr val="bg1"/>
                          </a:solidFill>
                        </a:rPr>
                        <a:t>Draft Template</a:t>
                      </a:r>
                    </a:p>
                  </a:txBody>
                  <a:tcPr anchor="ctr">
                    <a:solidFill>
                      <a:srgbClr val="3A2050"/>
                    </a:solidFill>
                  </a:tcPr>
                </a:tc>
                <a:tc hMerge="1">
                  <a:txBody>
                    <a:bodyPr/>
                    <a:lstStyle/>
                    <a:p>
                      <a:pPr algn="ctr"/>
                      <a:endParaRPr lang="en-GB" sz="1000"/>
                    </a:p>
                  </a:txBody>
                  <a:tcPr anchor="ctr">
                    <a:solidFill>
                      <a:srgbClr val="3A2050"/>
                    </a:solidFill>
                  </a:tcPr>
                </a:tc>
                <a:tc hMerge="1">
                  <a:txBody>
                    <a:bodyPr/>
                    <a:lstStyle/>
                    <a:p>
                      <a:pPr algn="ctr"/>
                      <a:endParaRPr lang="en-GB" sz="1000"/>
                    </a:p>
                  </a:txBody>
                  <a:tcPr anchor="ctr">
                    <a:solidFill>
                      <a:srgbClr val="3A2050"/>
                    </a:solidFill>
                  </a:tcPr>
                </a:tc>
                <a:tc hMerge="1">
                  <a:txBody>
                    <a:bodyPr/>
                    <a:lstStyle/>
                    <a:p>
                      <a:pPr algn="ctr"/>
                      <a:endParaRPr lang="en-GB" sz="1000"/>
                    </a:p>
                  </a:txBody>
                  <a:tcPr anchor="ctr">
                    <a:solidFill>
                      <a:srgbClr val="3A2050"/>
                    </a:solidFill>
                  </a:tcPr>
                </a:tc>
                <a:tc hMerge="1">
                  <a:txBody>
                    <a:bodyPr/>
                    <a:lstStyle/>
                    <a:p>
                      <a:pPr algn="ctr"/>
                      <a:endParaRPr lang="en-GB" sz="1000"/>
                    </a:p>
                  </a:txBody>
                  <a:tcPr anchor="ctr">
                    <a:solidFill>
                      <a:srgbClr val="3A2050"/>
                    </a:solidFill>
                  </a:tcPr>
                </a:tc>
                <a:tc hMerge="1">
                  <a:txBody>
                    <a:bodyPr/>
                    <a:lstStyle/>
                    <a:p>
                      <a:pPr algn="ctr"/>
                      <a:endParaRPr lang="en-GB" sz="1000"/>
                    </a:p>
                  </a:txBody>
                  <a:tcPr anchor="ctr">
                    <a:solidFill>
                      <a:srgbClr val="3A2050"/>
                    </a:solidFill>
                  </a:tcPr>
                </a:tc>
                <a:extLst>
                  <a:ext uri="{0D108BD9-81ED-4DB2-BD59-A6C34878D82A}">
                    <a16:rowId xmlns:a16="http://schemas.microsoft.com/office/drawing/2014/main" val="3086599259"/>
                  </a:ext>
                </a:extLst>
              </a:tr>
              <a:tr h="286827">
                <a:tc>
                  <a:txBody>
                    <a:bodyPr/>
                    <a:lstStyle/>
                    <a:p>
                      <a:pPr algn="ctr"/>
                      <a:r>
                        <a:rPr lang="en-GB" sz="1000" b="1">
                          <a:solidFill>
                            <a:schemeClr val="bg1"/>
                          </a:solidFill>
                        </a:rPr>
                        <a:t>Subject</a:t>
                      </a:r>
                    </a:p>
                  </a:txBody>
                  <a:tcPr anchor="ctr">
                    <a:solidFill>
                      <a:srgbClr val="3A2050"/>
                    </a:solidFill>
                  </a:tcPr>
                </a:tc>
                <a:tc>
                  <a:txBody>
                    <a:bodyPr/>
                    <a:lstStyle/>
                    <a:p>
                      <a:pPr algn="ctr"/>
                      <a:r>
                        <a:rPr lang="en-GB" sz="1000" b="1">
                          <a:solidFill>
                            <a:schemeClr val="bg1"/>
                          </a:solidFill>
                        </a:rPr>
                        <a:t>Competency</a:t>
                      </a:r>
                    </a:p>
                  </a:txBody>
                  <a:tcPr anchor="ctr">
                    <a:solidFill>
                      <a:srgbClr val="3A2050"/>
                    </a:solidFill>
                  </a:tcPr>
                </a:tc>
                <a:tc>
                  <a:txBody>
                    <a:bodyPr/>
                    <a:lstStyle/>
                    <a:p>
                      <a:pPr algn="ctr"/>
                      <a:r>
                        <a:rPr lang="en-GB" sz="1000" b="1">
                          <a:solidFill>
                            <a:schemeClr val="bg1"/>
                          </a:solidFill>
                        </a:rPr>
                        <a:t>Strengths</a:t>
                      </a:r>
                    </a:p>
                  </a:txBody>
                  <a:tcPr anchor="ctr">
                    <a:solidFill>
                      <a:srgbClr val="3A2050"/>
                    </a:solidFill>
                  </a:tcPr>
                </a:tc>
                <a:tc>
                  <a:txBody>
                    <a:bodyPr/>
                    <a:lstStyle/>
                    <a:p>
                      <a:pPr algn="ctr"/>
                      <a:r>
                        <a:rPr lang="en-GB" sz="1000" b="1">
                          <a:solidFill>
                            <a:schemeClr val="bg1"/>
                          </a:solidFill>
                        </a:rPr>
                        <a:t>Further Study</a:t>
                      </a:r>
                    </a:p>
                  </a:txBody>
                  <a:tcPr anchor="ctr">
                    <a:solidFill>
                      <a:srgbClr val="3A2050"/>
                    </a:solidFill>
                  </a:tcPr>
                </a:tc>
                <a:tc>
                  <a:txBody>
                    <a:bodyPr/>
                    <a:lstStyle/>
                    <a:p>
                      <a:pPr algn="ctr"/>
                      <a:r>
                        <a:rPr lang="en-GB" sz="1000" b="1">
                          <a:solidFill>
                            <a:schemeClr val="bg1"/>
                          </a:solidFill>
                        </a:rPr>
                        <a:t>Mapping To KS3</a:t>
                      </a:r>
                    </a:p>
                  </a:txBody>
                  <a:tcPr anchor="ctr">
                    <a:solidFill>
                      <a:srgbClr val="3A2050"/>
                    </a:solidFill>
                  </a:tcPr>
                </a:tc>
                <a:tc>
                  <a:txBody>
                    <a:bodyPr/>
                    <a:lstStyle/>
                    <a:p>
                      <a:pPr algn="ctr"/>
                      <a:r>
                        <a:rPr lang="en-GB" sz="1000" b="1">
                          <a:solidFill>
                            <a:schemeClr val="bg1"/>
                          </a:solidFill>
                        </a:rPr>
                        <a:t>Summary Sheet</a:t>
                      </a:r>
                    </a:p>
                  </a:txBody>
                  <a:tcPr anchor="ctr">
                    <a:solidFill>
                      <a:srgbClr val="3A2050"/>
                    </a:solidFill>
                  </a:tcPr>
                </a:tc>
                <a:extLst>
                  <a:ext uri="{0D108BD9-81ED-4DB2-BD59-A6C34878D82A}">
                    <a16:rowId xmlns:a16="http://schemas.microsoft.com/office/drawing/2014/main" val="893548737"/>
                  </a:ext>
                </a:extLst>
              </a:tr>
              <a:tr h="728099">
                <a:tc>
                  <a:txBody>
                    <a:bodyPr/>
                    <a:lstStyle/>
                    <a:p>
                      <a:pPr algn="ctr"/>
                      <a:r>
                        <a:rPr lang="en-GB" sz="1000"/>
                        <a:t>Fractions </a:t>
                      </a:r>
                    </a:p>
                  </a:txBody>
                  <a:tcPr anchor="ctr">
                    <a:solidFill>
                      <a:srgbClr val="D8D3E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baseline="0">
                          <a:solidFill>
                            <a:schemeClr val="accent6"/>
                          </a:solidFill>
                          <a:latin typeface="Arial" panose="020B0604020202020204" pitchFamily="34" charset="0"/>
                          <a:cs typeface="Arial" panose="020B0604020202020204" pitchFamily="34" charset="0"/>
                          <a:sym typeface="Wingdings 2" panose="05020102010507070707" pitchFamily="18" charset="2"/>
                        </a:rPr>
                        <a:t></a:t>
                      </a:r>
                      <a:endParaRPr lang="en-GB" sz="2400" b="1" baseline="0">
                        <a:solidFill>
                          <a:schemeClr val="accent6"/>
                        </a:solidFill>
                        <a:latin typeface="Arial" panose="020B0604020202020204" pitchFamily="34" charset="0"/>
                        <a:cs typeface="Arial" panose="020B0604020202020204" pitchFamily="34" charset="0"/>
                      </a:endParaRPr>
                    </a:p>
                  </a:txBody>
                  <a:tcPr anchor="ctr">
                    <a:solidFill>
                      <a:srgbClr val="D8D3E0"/>
                    </a:solidFill>
                  </a:tcPr>
                </a:tc>
                <a:tc>
                  <a:txBody>
                    <a:bodyPr/>
                    <a:lstStyle/>
                    <a:p>
                      <a:pPr marL="171450" indent="-171450" algn="l">
                        <a:buFont typeface="Arial" panose="020B0604020202020204" pitchFamily="34" charset="0"/>
                        <a:buChar char="•"/>
                      </a:pPr>
                      <a:r>
                        <a:rPr lang="en-GB" sz="1000"/>
                        <a:t>Adding fractions</a:t>
                      </a:r>
                    </a:p>
                    <a:p>
                      <a:pPr marL="171450" indent="-171450" algn="l">
                        <a:buFont typeface="Arial" panose="020B0604020202020204" pitchFamily="34" charset="0"/>
                        <a:buChar char="•"/>
                      </a:pPr>
                      <a:r>
                        <a:rPr lang="en-GB" sz="1000"/>
                        <a:t>Multiplying proper fractions</a:t>
                      </a:r>
                    </a:p>
                  </a:txBody>
                  <a:tcPr anchor="ctr">
                    <a:solidFill>
                      <a:srgbClr val="D8D3E0"/>
                    </a:solidFill>
                  </a:tcPr>
                </a:tc>
                <a:tc>
                  <a:txBody>
                    <a:bodyPr/>
                    <a:lstStyle/>
                    <a:p>
                      <a:pPr marL="171450" indent="-171450" algn="l">
                        <a:buFont typeface="Arial" panose="020B0604020202020204" pitchFamily="34" charset="0"/>
                        <a:buChar char="•"/>
                      </a:pPr>
                      <a:r>
                        <a:rPr lang="en-GB" sz="1000"/>
                        <a:t>Dividing proper fractions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a:t>Calculating decimal fraction equivalents  </a:t>
                      </a:r>
                    </a:p>
                  </a:txBody>
                  <a:tcPr anchor="ctr">
                    <a:solidFill>
                      <a:srgbClr val="D8D3E0"/>
                    </a:solidFill>
                  </a:tcPr>
                </a:tc>
                <a:tc>
                  <a:txBody>
                    <a:bodyPr/>
                    <a:lstStyle/>
                    <a:p>
                      <a:pPr marL="171450" indent="-171450" algn="l">
                        <a:buFont typeface="Arial" panose="020B0604020202020204" pitchFamily="34" charset="0"/>
                        <a:buChar char="•"/>
                      </a:pPr>
                      <a:r>
                        <a:rPr lang="en-GB" sz="1000"/>
                        <a:t>Interpreting algebraic notation</a:t>
                      </a:r>
                    </a:p>
                    <a:p>
                      <a:pPr marL="171450" indent="-171450" algn="l">
                        <a:buFont typeface="Arial" panose="020B0604020202020204" pitchFamily="34" charset="0"/>
                        <a:buChar char="•"/>
                      </a:pPr>
                      <a:r>
                        <a:rPr lang="en-GB" sz="1000"/>
                        <a:t>Ratios</a:t>
                      </a:r>
                    </a:p>
                    <a:p>
                      <a:pPr marL="171450" indent="-171450" algn="l">
                        <a:buFont typeface="Arial" panose="020B0604020202020204" pitchFamily="34" charset="0"/>
                        <a:buChar char="•"/>
                      </a:pPr>
                      <a:endParaRPr lang="en-GB" sz="1000"/>
                    </a:p>
                  </a:txBody>
                  <a:tcPr anchor="ctr">
                    <a:solidFill>
                      <a:srgbClr val="D8D3E0"/>
                    </a:solidFill>
                  </a:tcPr>
                </a:tc>
                <a:tc>
                  <a:txBody>
                    <a:bodyPr/>
                    <a:lstStyle/>
                    <a:p>
                      <a:pPr algn="ctr"/>
                      <a:r>
                        <a:rPr lang="en-GB" sz="1000"/>
                        <a:t>Pg 3</a:t>
                      </a:r>
                    </a:p>
                  </a:txBody>
                  <a:tcPr anchor="ctr">
                    <a:solidFill>
                      <a:srgbClr val="D8D3E0"/>
                    </a:solidFill>
                  </a:tcPr>
                </a:tc>
                <a:extLst>
                  <a:ext uri="{0D108BD9-81ED-4DB2-BD59-A6C34878D82A}">
                    <a16:rowId xmlns:a16="http://schemas.microsoft.com/office/drawing/2014/main" val="3914412493"/>
                  </a:ext>
                </a:extLst>
              </a:tr>
            </a:tbl>
          </a:graphicData>
        </a:graphic>
      </p:graphicFrame>
      <p:graphicFrame>
        <p:nvGraphicFramePr>
          <p:cNvPr id="30" name="Table 30">
            <a:extLst>
              <a:ext uri="{FF2B5EF4-FFF2-40B4-BE49-F238E27FC236}">
                <a16:creationId xmlns:a16="http://schemas.microsoft.com/office/drawing/2014/main" id="{02C2108F-A350-4D15-8F8C-080A3AE59A89}"/>
              </a:ext>
            </a:extLst>
          </p:cNvPr>
          <p:cNvGraphicFramePr>
            <a:graphicFrameLocks noGrp="1"/>
          </p:cNvGraphicFramePr>
          <p:nvPr>
            <p:extLst>
              <p:ext uri="{D42A27DB-BD31-4B8C-83A1-F6EECF244321}">
                <p14:modId xmlns:p14="http://schemas.microsoft.com/office/powerpoint/2010/main" val="1719027390"/>
              </p:ext>
            </p:extLst>
          </p:nvPr>
        </p:nvGraphicFramePr>
        <p:xfrm>
          <a:off x="361950" y="5189452"/>
          <a:ext cx="6146801" cy="1859280"/>
        </p:xfrm>
        <a:graphic>
          <a:graphicData uri="http://schemas.openxmlformats.org/drawingml/2006/table">
            <a:tbl>
              <a:tblPr firstRow="1" bandRow="1">
                <a:tableStyleId>{3B4B98B0-60AC-42C2-AFA5-B58CD77FA1E5}</a:tableStyleId>
              </a:tblPr>
              <a:tblGrid>
                <a:gridCol w="6146801">
                  <a:extLst>
                    <a:ext uri="{9D8B030D-6E8A-4147-A177-3AD203B41FA5}">
                      <a16:colId xmlns:a16="http://schemas.microsoft.com/office/drawing/2014/main" val="227417742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a:t>The features of the maths postcard:</a:t>
                      </a:r>
                    </a:p>
                  </a:txBody>
                  <a:tcPr/>
                </a:tc>
                <a:extLst>
                  <a:ext uri="{0D108BD9-81ED-4DB2-BD59-A6C34878D82A}">
                    <a16:rowId xmlns:a16="http://schemas.microsoft.com/office/drawing/2014/main" val="14512726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Subject: List of subjects taught in the year. </a:t>
                      </a:r>
                    </a:p>
                  </a:txBody>
                  <a:tcPr>
                    <a:solidFill>
                      <a:srgbClr val="D8D3E0"/>
                    </a:solidFill>
                  </a:tcPr>
                </a:tc>
                <a:extLst>
                  <a:ext uri="{0D108BD9-81ED-4DB2-BD59-A6C34878D82A}">
                    <a16:rowId xmlns:a16="http://schemas.microsoft.com/office/drawing/2014/main" val="2707897649"/>
                  </a:ext>
                </a:extLst>
              </a:tr>
              <a:tr h="1642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Competency: Once taught a subject students are given positive affirmation of their efforts through the tick in competency. </a:t>
                      </a:r>
                    </a:p>
                  </a:txBody>
                  <a:tcPr/>
                </a:tc>
                <a:extLst>
                  <a:ext uri="{0D108BD9-81ED-4DB2-BD59-A6C34878D82A}">
                    <a16:rowId xmlns:a16="http://schemas.microsoft.com/office/drawing/2014/main" val="222235788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Strengths: Teachers bullet point what parts of the subject the student excelled at most. </a:t>
                      </a:r>
                    </a:p>
                  </a:txBody>
                  <a:tcPr>
                    <a:solidFill>
                      <a:srgbClr val="D8D3E0"/>
                    </a:solidFill>
                  </a:tcPr>
                </a:tc>
                <a:extLst>
                  <a:ext uri="{0D108BD9-81ED-4DB2-BD59-A6C34878D82A}">
                    <a16:rowId xmlns:a16="http://schemas.microsoft.com/office/drawing/2014/main" val="82419907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Further Study: Teachers bullet point what parts of the subject the student could revise and improve on. </a:t>
                      </a:r>
                    </a:p>
                  </a:txBody>
                  <a:tcPr/>
                </a:tc>
                <a:extLst>
                  <a:ext uri="{0D108BD9-81ED-4DB2-BD59-A6C34878D82A}">
                    <a16:rowId xmlns:a16="http://schemas.microsoft.com/office/drawing/2014/main" val="22514600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Mapping to KS3: List of subjects that are taught in KS3 that build on what was taught in that KS2 subject.</a:t>
                      </a:r>
                    </a:p>
                  </a:txBody>
                  <a:tcPr>
                    <a:solidFill>
                      <a:srgbClr val="D8D3E0"/>
                    </a:solidFill>
                  </a:tcPr>
                </a:tc>
                <a:extLst>
                  <a:ext uri="{0D108BD9-81ED-4DB2-BD59-A6C34878D82A}">
                    <a16:rowId xmlns:a16="http://schemas.microsoft.com/office/drawing/2014/main" val="293961030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t>Summary Sheet: The page number the summary sheet for that subject is stated. </a:t>
                      </a:r>
                    </a:p>
                  </a:txBody>
                  <a:tcPr/>
                </a:tc>
                <a:extLst>
                  <a:ext uri="{0D108BD9-81ED-4DB2-BD59-A6C34878D82A}">
                    <a16:rowId xmlns:a16="http://schemas.microsoft.com/office/drawing/2014/main" val="2690517621"/>
                  </a:ext>
                </a:extLst>
              </a:tr>
            </a:tbl>
          </a:graphicData>
        </a:graphic>
      </p:graphicFrame>
      <p:sp>
        <p:nvSpPr>
          <p:cNvPr id="32" name="TextBox 31">
            <a:extLst>
              <a:ext uri="{FF2B5EF4-FFF2-40B4-BE49-F238E27FC236}">
                <a16:creationId xmlns:a16="http://schemas.microsoft.com/office/drawing/2014/main" id="{DC32A198-6730-4CE6-B015-4E0CCCE740BB}"/>
              </a:ext>
            </a:extLst>
          </p:cNvPr>
          <p:cNvSpPr txBox="1"/>
          <p:nvPr/>
        </p:nvSpPr>
        <p:spPr>
          <a:xfrm>
            <a:off x="377829" y="9142962"/>
            <a:ext cx="6146800" cy="1402948"/>
          </a:xfrm>
          <a:prstGeom prst="rect">
            <a:avLst/>
          </a:prstGeom>
          <a:solidFill>
            <a:schemeClr val="accent3"/>
          </a:solidFill>
          <a:ln w="19050">
            <a:solidFill>
              <a:schemeClr val="tx1"/>
            </a:solidFill>
          </a:ln>
          <a:effectLst>
            <a:innerShdw dist="63500" dir="10800000">
              <a:schemeClr val="accent1"/>
            </a:innerShdw>
          </a:effectLst>
        </p:spPr>
        <p:txBody>
          <a:bodyPr wrap="square" lIns="180000" tIns="54610" rIns="54610" bIns="54610" rtlCol="0">
            <a:spAutoFit/>
          </a:bodyPr>
          <a:lstStyle/>
          <a:p>
            <a:pPr defTabSz="457206">
              <a:defRPr/>
            </a:pPr>
            <a:r>
              <a:rPr lang="en-GB" sz="1050" b="1" dirty="0">
                <a:solidFill>
                  <a:srgbClr val="3A2050"/>
                </a:solidFill>
                <a:latin typeface="Arial" panose="020B0604020202020204" pitchFamily="34" charset="0"/>
                <a:cs typeface="Arial" panose="020B0604020202020204" pitchFamily="34" charset="0"/>
              </a:rPr>
              <a:t>The maths postcard can help increase learners' confidence in maths as they are rewarded with competency ticks and strengths when completing a subject. This can help encourage students in lessons to engage more and earn their competency ticks. Students can be told to show their parent/carer the postcard to signpost what they are being taught and what they can improve on in further study. Mapping what subjects these relate to in KS3 will help students revise that subject. The summary sheets can aid students improve on their further study and future revision in KS3. Summary Sheets can also aid parents/carers help their child with revision. </a:t>
            </a:r>
          </a:p>
        </p:txBody>
      </p:sp>
      <p:sp>
        <p:nvSpPr>
          <p:cNvPr id="15" name="Rectangle 14">
            <a:extLst>
              <a:ext uri="{FF2B5EF4-FFF2-40B4-BE49-F238E27FC236}">
                <a16:creationId xmlns:a16="http://schemas.microsoft.com/office/drawing/2014/main" id="{55CAC380-22A5-4D02-B064-277403D64B93}"/>
              </a:ext>
            </a:extLst>
          </p:cNvPr>
          <p:cNvSpPr/>
          <p:nvPr/>
        </p:nvSpPr>
        <p:spPr>
          <a:xfrm>
            <a:off x="7029434" y="1523305"/>
            <a:ext cx="4312333" cy="48334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t>Key design principles for option:</a:t>
            </a:r>
          </a:p>
          <a:p>
            <a:pPr algn="ctr"/>
            <a:endParaRPr lang="en-GB" sz="1400" dirty="0"/>
          </a:p>
          <a:p>
            <a:pPr marL="285750" indent="-285750">
              <a:buFontTx/>
              <a:buChar char="-"/>
            </a:pPr>
            <a:endParaRPr lang="en-GB" sz="1200" dirty="0"/>
          </a:p>
          <a:p>
            <a:pPr marL="285750" indent="-285750">
              <a:buFontTx/>
              <a:buChar char="-"/>
            </a:pPr>
            <a:r>
              <a:rPr lang="en-GB" sz="1200" dirty="0"/>
              <a:t>Another design principle of the maths postcard is to allow signposting parents/carers on what their child is being taught and where they can improve. The summary sheets can help parents/carers understand the subject and aide them with supporting their child with any questions they have at home. </a:t>
            </a:r>
          </a:p>
        </p:txBody>
      </p:sp>
    </p:spTree>
    <p:extLst>
      <p:ext uri="{BB962C8B-B14F-4D97-AF65-F5344CB8AC3E}">
        <p14:creationId xmlns:p14="http://schemas.microsoft.com/office/powerpoint/2010/main" val="1211569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28005E-8AD8-81BD-347C-C1359FB71CF5}"/>
              </a:ext>
            </a:extLst>
          </p:cNvPr>
          <p:cNvSpPr>
            <a:spLocks noGrp="1"/>
          </p:cNvSpPr>
          <p:nvPr>
            <p:ph type="body" idx="4294967295"/>
          </p:nvPr>
        </p:nvSpPr>
        <p:spPr/>
        <p:txBody>
          <a:bodyPr/>
          <a:lstStyle/>
          <a:p>
            <a:r>
              <a:rPr lang="en-GB" sz="1200" b="1" dirty="0">
                <a:latin typeface="Arial" panose="020B0604020202020204" pitchFamily="34" charset="0"/>
                <a:cs typeface="Arial" panose="020B0604020202020204" pitchFamily="34" charset="0"/>
              </a:rPr>
              <a:t>Gamification </a:t>
            </a:r>
          </a:p>
          <a:p>
            <a:r>
              <a:rPr lang="en-GB" sz="1000" b="0" dirty="0">
                <a:latin typeface="Arial" panose="020B0604020202020204" pitchFamily="34" charset="0"/>
                <a:cs typeface="Arial" panose="020B0604020202020204" pitchFamily="34" charset="0"/>
              </a:rPr>
              <a:t>The process of using game mechanics, elements and principles and applying them to non-game contexts (maths) to engage users.</a:t>
            </a:r>
          </a:p>
          <a:p>
            <a:pPr algn="l"/>
            <a:r>
              <a:rPr lang="en-GB" sz="1000" b="0" dirty="0">
                <a:latin typeface="Arial" panose="020B0604020202020204" pitchFamily="34" charset="0"/>
                <a:cs typeface="Arial" panose="020B0604020202020204" pitchFamily="34" charset="0"/>
              </a:rPr>
              <a:t>Online game websites-</a:t>
            </a:r>
          </a:p>
          <a:p>
            <a:pPr algn="l"/>
            <a:r>
              <a:rPr lang="en-GB" sz="1000" dirty="0" err="1">
                <a:latin typeface="Arial" panose="020B0604020202020204" pitchFamily="34" charset="0"/>
                <a:cs typeface="Arial" panose="020B0604020202020204" pitchFamily="34" charset="0"/>
                <a:hlinkClick r:id="rId2"/>
              </a:rPr>
              <a:t>MyMaths</a:t>
            </a:r>
            <a:endParaRPr lang="en-GB" sz="1000" dirty="0">
              <a:latin typeface="Arial" panose="020B0604020202020204" pitchFamily="34" charset="0"/>
              <a:cs typeface="Arial" panose="020B0604020202020204" pitchFamily="34" charset="0"/>
            </a:endParaRPr>
          </a:p>
          <a:p>
            <a:pPr algn="l"/>
            <a:r>
              <a:rPr lang="en-GB" sz="1000" dirty="0">
                <a:latin typeface="Arial" panose="020B0604020202020204" pitchFamily="34" charset="0"/>
                <a:cs typeface="Arial" panose="020B0604020202020204" pitchFamily="34" charset="0"/>
                <a:hlinkClick r:id="rId3"/>
              </a:rPr>
              <a:t>BBC Bitesize</a:t>
            </a:r>
            <a:endParaRPr lang="en-GB" sz="1000" dirty="0">
              <a:latin typeface="Arial" panose="020B0604020202020204" pitchFamily="34" charset="0"/>
              <a:cs typeface="Arial" panose="020B0604020202020204" pitchFamily="34" charset="0"/>
            </a:endParaRPr>
          </a:p>
          <a:p>
            <a:pPr algn="l"/>
            <a:r>
              <a:rPr lang="en-GB" sz="1000" dirty="0">
                <a:latin typeface="Arial" panose="020B0604020202020204" pitchFamily="34" charset="0"/>
                <a:cs typeface="Arial" panose="020B0604020202020204" pitchFamily="34" charset="0"/>
                <a:hlinkClick r:id="rId4"/>
              </a:rPr>
              <a:t>White Rose Maths</a:t>
            </a:r>
            <a:endParaRPr lang="en-GB" sz="1000" dirty="0">
              <a:latin typeface="Arial" panose="020B0604020202020204" pitchFamily="34" charset="0"/>
              <a:cs typeface="Arial" panose="020B0604020202020204" pitchFamily="34" charset="0"/>
            </a:endParaRPr>
          </a:p>
          <a:p>
            <a:endParaRPr lang="en-GB" sz="1000" b="0"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VR/AI Exploration</a:t>
            </a:r>
          </a:p>
          <a:p>
            <a:r>
              <a:rPr lang="en-GB" sz="1000" b="0" i="0" kern="1200" dirty="0">
                <a:solidFill>
                  <a:schemeClr val="dk1"/>
                </a:solidFill>
                <a:effectLst/>
                <a:latin typeface="Arial" panose="020B0604020202020204" pitchFamily="34" charset="0"/>
                <a:ea typeface="+mn-ea"/>
                <a:cs typeface="Arial" panose="020B0604020202020204" pitchFamily="34" charset="0"/>
              </a:rPr>
              <a:t>Virtual Reality (VR) enables visual learners to see how abstract Math concepts work in a three-dimensional (3D) environment which makes them easier to understand and retain.</a:t>
            </a:r>
            <a:endParaRPr lang="en-GB" sz="1000" dirty="0">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hlinkClick r:id="rId5"/>
              </a:rPr>
              <a:t>Math VR</a:t>
            </a:r>
            <a:endParaRPr lang="en-GB" sz="1000" dirty="0">
              <a:latin typeface="Arial" panose="020B0604020202020204" pitchFamily="34" charset="0"/>
              <a:cs typeface="Arial" panose="020B0604020202020204" pitchFamily="34" charset="0"/>
            </a:endParaRPr>
          </a:p>
          <a:p>
            <a:endParaRPr lang="en-GB" sz="10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Maths Competitions </a:t>
            </a:r>
          </a:p>
          <a:p>
            <a:r>
              <a:rPr lang="en-GB" sz="1000" b="0" dirty="0">
                <a:latin typeface="Arial" panose="020B0604020202020204" pitchFamily="34" charset="0"/>
                <a:cs typeface="Arial" panose="020B0604020202020204" pitchFamily="34" charset="0"/>
              </a:rPr>
              <a:t>Extracurricular maths competitions to motivate and enable students to improve their problem solving</a:t>
            </a:r>
            <a:r>
              <a:rPr lang="en-GB" sz="1000" dirty="0">
                <a:latin typeface="Arial" panose="020B0604020202020204" pitchFamily="34" charset="0"/>
                <a:cs typeface="Arial" panose="020B0604020202020204" pitchFamily="34" charset="0"/>
              </a:rPr>
              <a:t>. </a:t>
            </a:r>
          </a:p>
          <a:p>
            <a:r>
              <a:rPr lang="en-GB" sz="1000" dirty="0">
                <a:latin typeface="Arial" panose="020B0604020202020204" pitchFamily="34" charset="0"/>
                <a:cs typeface="Arial" panose="020B0604020202020204" pitchFamily="34" charset="0"/>
                <a:hlinkClick r:id="rId6"/>
              </a:rPr>
              <a:t>Primary Mathematics Challenge</a:t>
            </a:r>
            <a:endParaRPr lang="en-GB" sz="1000" dirty="0">
              <a:latin typeface="Arial" panose="020B0604020202020204" pitchFamily="34" charset="0"/>
              <a:cs typeface="Arial" panose="020B0604020202020204" pitchFamily="34" charset="0"/>
            </a:endParaRPr>
          </a:p>
          <a:p>
            <a:endParaRPr lang="en-GB" sz="10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Family Engagement </a:t>
            </a:r>
          </a:p>
          <a:p>
            <a:r>
              <a:rPr lang="en-GB" sz="1000" b="0" i="0" kern="1200" dirty="0">
                <a:solidFill>
                  <a:schemeClr val="dk1"/>
                </a:solidFill>
                <a:effectLst/>
                <a:latin typeface="Arial" panose="020B0604020202020204" pitchFamily="34" charset="0"/>
                <a:ea typeface="+mn-ea"/>
                <a:cs typeface="Arial" panose="020B0604020202020204" pitchFamily="34" charset="0"/>
              </a:rPr>
              <a:t>Collaborative and strengths-based process through which early childhood professionals, families, and children build positive and goal-oriented relationships to support child development.</a:t>
            </a:r>
            <a:endParaRPr lang="en-GB" sz="1000" dirty="0">
              <a:latin typeface="Arial" panose="020B0604020202020204" pitchFamily="34" charset="0"/>
              <a:cs typeface="Arial" panose="020B0604020202020204" pitchFamily="34" charset="0"/>
            </a:endParaRPr>
          </a:p>
          <a:p>
            <a:r>
              <a:rPr lang="en-GB" sz="1000" i="0" kern="1200" dirty="0">
                <a:solidFill>
                  <a:schemeClr val="dk1"/>
                </a:solidFill>
                <a:effectLst/>
                <a:latin typeface="Arial" panose="020B0604020202020204" pitchFamily="34" charset="0"/>
                <a:ea typeface="+mn-ea"/>
                <a:cs typeface="Arial" panose="020B0604020202020204" pitchFamily="34" charset="0"/>
                <a:hlinkClick r:id="rId7"/>
              </a:rPr>
              <a:t>The Head Start Parent, Family, and Community Engagement (PFCE) Framework</a:t>
            </a:r>
            <a:endParaRPr lang="en-GB" sz="1000" i="0" kern="1200" dirty="0">
              <a:solidFill>
                <a:schemeClr val="dk1"/>
              </a:solidFill>
              <a:effectLst/>
              <a:latin typeface="Arial" panose="020B0604020202020204" pitchFamily="34" charset="0"/>
              <a:ea typeface="+mn-ea"/>
              <a:cs typeface="Arial" panose="020B0604020202020204" pitchFamily="34" charset="0"/>
            </a:endParaRPr>
          </a:p>
          <a:p>
            <a:r>
              <a:rPr lang="en-GB" sz="1000" i="0" kern="1200" dirty="0">
                <a:solidFill>
                  <a:schemeClr val="dk1"/>
                </a:solidFill>
                <a:effectLst/>
                <a:latin typeface="Arial" panose="020B0604020202020204" pitchFamily="34" charset="0"/>
                <a:ea typeface="+mn-ea"/>
                <a:cs typeface="Arial" panose="020B0604020202020204" pitchFamily="34" charset="0"/>
                <a:hlinkClick r:id="rId8"/>
              </a:rPr>
              <a:t>Family Maths Activities </a:t>
            </a:r>
          </a:p>
          <a:p>
            <a:r>
              <a:rPr lang="en-GB" sz="1000" i="0" kern="1200" dirty="0">
                <a:solidFill>
                  <a:schemeClr val="dk1"/>
                </a:solidFill>
                <a:effectLst/>
                <a:latin typeface="Arial" panose="020B0604020202020204" pitchFamily="34" charset="0"/>
                <a:ea typeface="+mn-ea"/>
                <a:cs typeface="Arial" panose="020B0604020202020204" pitchFamily="34" charset="0"/>
                <a:hlinkClick r:id="rId8"/>
              </a:rPr>
              <a:t>School Workshops for parents/carers</a:t>
            </a:r>
            <a:endParaRPr lang="en-GB" sz="1000" dirty="0">
              <a:latin typeface="Arial" panose="020B0604020202020204" pitchFamily="34" charset="0"/>
              <a:cs typeface="Arial" panose="020B0604020202020204" pitchFamily="34" charset="0"/>
            </a:endParaRP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Mini Thinktanks</a:t>
            </a:r>
          </a:p>
          <a:p>
            <a:r>
              <a:rPr lang="en-GB" sz="1000" b="0" dirty="0">
                <a:latin typeface="Arial" panose="020B0604020202020204" pitchFamily="34" charset="0"/>
                <a:cs typeface="Arial" panose="020B0604020202020204" pitchFamily="34" charset="0"/>
              </a:rPr>
              <a:t>Thinktanks usually consist of a body of experts which provide advice on specific issues; this can be translated into KS2 where the pupils become part of their very own thinktank to solve a real-world issue in STEM.</a:t>
            </a:r>
          </a:p>
          <a:p>
            <a:endParaRPr lang="en-GB" sz="10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Data Games</a:t>
            </a:r>
          </a:p>
          <a:p>
            <a:r>
              <a:rPr lang="en-GB" sz="1000" b="0" i="0" kern="1200" dirty="0">
                <a:solidFill>
                  <a:schemeClr val="dk1"/>
                </a:solidFill>
                <a:effectLst/>
                <a:latin typeface="Arial" panose="020B0604020202020204" pitchFamily="34" charset="0"/>
                <a:ea typeface="+mn-ea"/>
                <a:cs typeface="Arial" panose="020B0604020202020204" pitchFamily="34" charset="0"/>
              </a:rPr>
              <a:t>Data handling games and activities help children to understand how data can be displayed in various ways including pictograms, bar charts, pie charts and tally charts.</a:t>
            </a:r>
            <a:endParaRPr lang="en-GB" sz="1000" dirty="0">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hlinkClick r:id="rId9"/>
              </a:rPr>
              <a:t>Topmark’s data handling games</a:t>
            </a:r>
            <a:endParaRPr lang="en-GB" sz="10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STEM</a:t>
            </a:r>
            <a:r>
              <a:rPr lang="en-GB" sz="1200" b="1" dirty="0">
                <a:latin typeface="Arial" panose="020B0604020202020204" pitchFamily="34" charset="0"/>
                <a:cs typeface="Arial" panose="020B0604020202020204" pitchFamily="34" charset="0"/>
              </a:rPr>
              <a:t> Career Day/Week</a:t>
            </a:r>
          </a:p>
          <a:p>
            <a:r>
              <a:rPr lang="en-GB" sz="1000" b="0" i="0" kern="1200" dirty="0">
                <a:solidFill>
                  <a:schemeClr val="dk1"/>
                </a:solidFill>
                <a:effectLst/>
                <a:latin typeface="Arial" panose="020B0604020202020204" pitchFamily="34" charset="0"/>
                <a:ea typeface="+mn-ea"/>
                <a:cs typeface="Arial" panose="020B0604020202020204" pitchFamily="34" charset="0"/>
              </a:rPr>
              <a:t>Career days are days where activities are planned to expose participants to their Career Awareness stage of the work-based learning continuum and help participants connect what they are learning in school with the workplace.</a:t>
            </a:r>
            <a:endParaRPr lang="en-GB" sz="1000" b="0" dirty="0">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hlinkClick r:id="rId10"/>
              </a:rPr>
              <a:t>Emile education </a:t>
            </a:r>
            <a:endParaRPr lang="en-GB" sz="1000" dirty="0">
              <a:latin typeface="Arial" panose="020B0604020202020204" pitchFamily="34" charset="0"/>
              <a:cs typeface="Arial" panose="020B0604020202020204" pitchFamily="34" charset="0"/>
            </a:endParaRPr>
          </a:p>
          <a:p>
            <a:r>
              <a:rPr lang="en-GB" dirty="0">
                <a:hlinkClick r:id="rId11"/>
              </a:rPr>
              <a:t>The Careers &amp; Enterprise Company | The Careers and Enterprise Company</a:t>
            </a:r>
            <a:endParaRPr lang="en-GB" sz="1000"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73277E86-3841-99BF-08FC-33A22E3D594F}"/>
              </a:ext>
            </a:extLst>
          </p:cNvPr>
          <p:cNvSpPr>
            <a:spLocks noGrp="1"/>
          </p:cNvSpPr>
          <p:nvPr>
            <p:ph type="title"/>
          </p:nvPr>
        </p:nvSpPr>
        <p:spPr/>
        <p:txBody>
          <a:bodyPr/>
          <a:lstStyle/>
          <a:p>
            <a:r>
              <a:rPr lang="en-GB" dirty="0"/>
              <a:t>Scoping the solution – rethinking ‘’Maths’’</a:t>
            </a:r>
          </a:p>
        </p:txBody>
      </p:sp>
      <p:sp>
        <p:nvSpPr>
          <p:cNvPr id="4" name="Slide Number Placeholder 3">
            <a:extLst>
              <a:ext uri="{FF2B5EF4-FFF2-40B4-BE49-F238E27FC236}">
                <a16:creationId xmlns:a16="http://schemas.microsoft.com/office/drawing/2014/main" id="{359E4555-0432-BB73-CA44-2CEB0C5A07E5}"/>
              </a:ext>
            </a:extLst>
          </p:cNvPr>
          <p:cNvSpPr>
            <a:spLocks noGrp="1"/>
          </p:cNvSpPr>
          <p:nvPr>
            <p:ph type="sldNum" sz="quarter" idx="8"/>
          </p:nvPr>
        </p:nvSpPr>
        <p:spPr/>
        <p:txBody>
          <a:bodyPr/>
          <a:lstStyle/>
          <a:p>
            <a:pPr lvl="0"/>
            <a:fld id="{3F2B38AD-7A67-42B1-B7AE-6BF47180DB78}" type="slidenum">
              <a:rPr lang="en-GB" smtClean="0"/>
              <a:t>5</a:t>
            </a:fld>
            <a:endParaRPr lang="en-GB"/>
          </a:p>
        </p:txBody>
      </p:sp>
    </p:spTree>
    <p:extLst>
      <p:ext uri="{BB962C8B-B14F-4D97-AF65-F5344CB8AC3E}">
        <p14:creationId xmlns:p14="http://schemas.microsoft.com/office/powerpoint/2010/main" val="2228134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E32133-ABF3-D9C1-B001-06DEB8B208F3}"/>
              </a:ext>
            </a:extLst>
          </p:cNvPr>
          <p:cNvSpPr>
            <a:spLocks noGrp="1"/>
          </p:cNvSpPr>
          <p:nvPr>
            <p:ph type="body" idx="4294967295"/>
          </p:nvPr>
        </p:nvSpPr>
        <p:spPr>
          <a:xfrm>
            <a:off x="362742" y="1828576"/>
            <a:ext cx="6134398" cy="9830132"/>
          </a:xfrm>
        </p:spPr>
        <p:txBody>
          <a:bodyPr/>
          <a:lstStyle/>
          <a:p>
            <a:r>
              <a:rPr lang="en-GB" sz="1200" dirty="0"/>
              <a:t>Next Steps – </a:t>
            </a:r>
          </a:p>
          <a:p>
            <a:r>
              <a:rPr lang="en-GB" b="0" dirty="0"/>
              <a:t>Following the launch of the Toolbox to carry out support in school, from September you will be able to book Tier 2 activities, which can include visitors and activities into school and book external visits to local employers and providers. </a:t>
            </a:r>
          </a:p>
          <a:p>
            <a:r>
              <a:rPr lang="en-GB" b="0" dirty="0"/>
              <a:t>Full details of these will follow at the start of the next academic year – below are some examples for you to include in planning. </a:t>
            </a:r>
          </a:p>
          <a:p>
            <a:endParaRPr lang="en-GB" dirty="0"/>
          </a:p>
          <a:p>
            <a:r>
              <a:rPr lang="en-GB" sz="1200" dirty="0"/>
              <a:t>Dorset Carers Hub – </a:t>
            </a:r>
          </a:p>
          <a:p>
            <a:r>
              <a:rPr lang="en-GB" b="0" dirty="0"/>
              <a:t>Run STEM challenges and a STEM ambassador network who can provide visitors from a range of businesses to come into school. </a:t>
            </a:r>
          </a:p>
          <a:p>
            <a:endParaRPr lang="en-GB" dirty="0"/>
          </a:p>
          <a:p>
            <a:r>
              <a:rPr lang="en-GB" sz="1200" dirty="0"/>
              <a:t>Graphic Science – </a:t>
            </a:r>
          </a:p>
          <a:p>
            <a:r>
              <a:rPr lang="en-GB" b="0" dirty="0"/>
              <a:t>STEM innovation challenge and full program of activity.</a:t>
            </a:r>
          </a:p>
          <a:p>
            <a:endParaRPr lang="en-GB" dirty="0"/>
          </a:p>
          <a:p>
            <a:r>
              <a:rPr lang="en-GB" sz="1200" dirty="0"/>
              <a:t>Recorded maths workshops – </a:t>
            </a:r>
          </a:p>
          <a:p>
            <a:r>
              <a:rPr lang="en-GB" b="0" dirty="0"/>
              <a:t>In conjunction with Poole High School, you will receive Maths Festival workshops to deliver in school, to include –</a:t>
            </a:r>
          </a:p>
          <a:p>
            <a:r>
              <a:rPr lang="en-GB" b="0" dirty="0"/>
              <a:t>Maths is EVERYWHERE, Maths is for life, not just exams</a:t>
            </a:r>
          </a:p>
          <a:p>
            <a:r>
              <a:rPr lang="en-GB" b="0" dirty="0"/>
              <a:t>Maths is EVERYWHERE, What If? Small change, Big impact!</a:t>
            </a:r>
          </a:p>
          <a:p>
            <a:endParaRPr lang="en-GB" dirty="0"/>
          </a:p>
          <a:p>
            <a:r>
              <a:rPr lang="en-GB" sz="1200" dirty="0"/>
              <a:t>National Trust – </a:t>
            </a:r>
          </a:p>
          <a:p>
            <a:r>
              <a:rPr lang="en-GB" b="0" dirty="0"/>
              <a:t>Borrow boxes for in school use, visits to trust sites, work in open spaces, sports and educational documents to schools.</a:t>
            </a:r>
          </a:p>
          <a:p>
            <a:endParaRPr lang="en-GB" dirty="0"/>
          </a:p>
          <a:p>
            <a:r>
              <a:rPr lang="en-GB" sz="1200" dirty="0"/>
              <a:t>BCP – </a:t>
            </a:r>
          </a:p>
          <a:p>
            <a:r>
              <a:rPr lang="en-GB" b="0" dirty="0"/>
              <a:t>Sustainability projects on the beaches, groyne updates and work, beach defence trips.</a:t>
            </a:r>
          </a:p>
          <a:p>
            <a:endParaRPr lang="en-GB" dirty="0"/>
          </a:p>
          <a:p>
            <a:r>
              <a:rPr lang="en-GB" sz="1200" dirty="0"/>
              <a:t>AECC – </a:t>
            </a:r>
          </a:p>
          <a:p>
            <a:r>
              <a:rPr lang="en-GB" b="0" dirty="0"/>
              <a:t>STEM festivals at AECC and STEM ambassador visits to schools for Straighten Up UK and Anatomy and Physiology </a:t>
            </a:r>
          </a:p>
          <a:p>
            <a:endParaRPr lang="en-GB" dirty="0"/>
          </a:p>
          <a:p>
            <a:r>
              <a:rPr lang="en-GB" sz="1200" dirty="0" err="1"/>
              <a:t>Aeroflex</a:t>
            </a:r>
            <a:r>
              <a:rPr lang="en-GB" sz="1200" dirty="0"/>
              <a:t> – </a:t>
            </a:r>
          </a:p>
          <a:p>
            <a:r>
              <a:rPr lang="en-GB" b="0" dirty="0"/>
              <a:t>Engineering support to schools </a:t>
            </a:r>
          </a:p>
          <a:p>
            <a:endParaRPr lang="en-GB" dirty="0"/>
          </a:p>
          <a:p>
            <a:r>
              <a:rPr lang="en-GB" sz="1200" dirty="0" err="1"/>
              <a:t>GoFish</a:t>
            </a:r>
            <a:r>
              <a:rPr lang="en-GB" sz="1200" dirty="0"/>
              <a:t> – </a:t>
            </a:r>
          </a:p>
          <a:p>
            <a:r>
              <a:rPr lang="en-GB" b="0" dirty="0"/>
              <a:t>#lovemaths, timetable master classes, hard work and resilience sessions </a:t>
            </a:r>
          </a:p>
          <a:p>
            <a:endParaRPr lang="en-GB" sz="1200" dirty="0"/>
          </a:p>
          <a:p>
            <a:r>
              <a:rPr lang="en-GB" sz="1200" dirty="0"/>
              <a:t>Maths Solutions – </a:t>
            </a:r>
          </a:p>
          <a:p>
            <a:r>
              <a:rPr lang="en-GB" b="0" dirty="0"/>
              <a:t>Maths roadshows and in school support </a:t>
            </a:r>
          </a:p>
          <a:p>
            <a:endParaRPr lang="en-GB" dirty="0"/>
          </a:p>
          <a:p>
            <a:r>
              <a:rPr lang="en-GB" sz="1200" dirty="0"/>
              <a:t>Bournemouth and Poole College – </a:t>
            </a:r>
          </a:p>
          <a:p>
            <a:r>
              <a:rPr lang="en-GB" b="0" dirty="0"/>
              <a:t>STEM visits to campus </a:t>
            </a:r>
          </a:p>
        </p:txBody>
      </p:sp>
      <p:sp>
        <p:nvSpPr>
          <p:cNvPr id="3" name="Title 2">
            <a:extLst>
              <a:ext uri="{FF2B5EF4-FFF2-40B4-BE49-F238E27FC236}">
                <a16:creationId xmlns:a16="http://schemas.microsoft.com/office/drawing/2014/main" id="{347BC87C-E6CB-AD7A-A308-045CC82E38ED}"/>
              </a:ext>
            </a:extLst>
          </p:cNvPr>
          <p:cNvSpPr>
            <a:spLocks noGrp="1"/>
          </p:cNvSpPr>
          <p:nvPr>
            <p:ph type="title"/>
          </p:nvPr>
        </p:nvSpPr>
        <p:spPr/>
        <p:txBody>
          <a:bodyPr/>
          <a:lstStyle/>
          <a:p>
            <a:r>
              <a:rPr lang="en-GB" dirty="0"/>
              <a:t>Tier 2 – Support into Schools and External Visits </a:t>
            </a:r>
          </a:p>
        </p:txBody>
      </p:sp>
      <p:sp>
        <p:nvSpPr>
          <p:cNvPr id="4" name="Slide Number Placeholder 3">
            <a:extLst>
              <a:ext uri="{FF2B5EF4-FFF2-40B4-BE49-F238E27FC236}">
                <a16:creationId xmlns:a16="http://schemas.microsoft.com/office/drawing/2014/main" id="{83C531F5-3A39-4CC7-1316-748DEFFFF986}"/>
              </a:ext>
            </a:extLst>
          </p:cNvPr>
          <p:cNvSpPr>
            <a:spLocks noGrp="1"/>
          </p:cNvSpPr>
          <p:nvPr>
            <p:ph type="sldNum" sz="quarter" idx="8"/>
          </p:nvPr>
        </p:nvSpPr>
        <p:spPr/>
        <p:txBody>
          <a:bodyPr/>
          <a:lstStyle/>
          <a:p>
            <a:pPr lvl="0"/>
            <a:fld id="{3F2B38AD-7A67-42B1-B7AE-6BF47180DB78}" type="slidenum">
              <a:rPr lang="en-GB" smtClean="0"/>
              <a:t>6</a:t>
            </a:fld>
            <a:endParaRPr lang="en-GB"/>
          </a:p>
        </p:txBody>
      </p:sp>
    </p:spTree>
    <p:extLst>
      <p:ext uri="{BB962C8B-B14F-4D97-AF65-F5344CB8AC3E}">
        <p14:creationId xmlns:p14="http://schemas.microsoft.com/office/powerpoint/2010/main" val="3050308008"/>
      </p:ext>
    </p:extLst>
  </p:cSld>
  <p:clrMapOvr>
    <a:masterClrMapping/>
  </p:clrMapOvr>
</p:sld>
</file>

<file path=ppt/theme/theme1.xml><?xml version="1.0" encoding="utf-8"?>
<a:theme xmlns:a="http://schemas.openxmlformats.org/drawingml/2006/main" name="KPMG Portrait (A4) Feb 2022">
  <a:themeElements>
    <a:clrScheme name="Custom 38">
      <a:dk1>
        <a:sysClr val="windowText" lastClr="000000"/>
      </a:dk1>
      <a:lt1>
        <a:sysClr val="window" lastClr="FFFFFF"/>
      </a:lt1>
      <a:dk2>
        <a:srgbClr val="44546A"/>
      </a:dk2>
      <a:lt2>
        <a:srgbClr val="E7E6E6"/>
      </a:lt2>
      <a:accent1>
        <a:srgbClr val="3A2050"/>
      </a:accent1>
      <a:accent2>
        <a:srgbClr val="01A7E1"/>
      </a:accent2>
      <a:accent3>
        <a:srgbClr val="D8D3E0"/>
      </a:accent3>
      <a:accent4>
        <a:srgbClr val="FFC000"/>
      </a:accent4>
      <a:accent5>
        <a:srgbClr val="5B9BD5"/>
      </a:accent5>
      <a:accent6>
        <a:srgbClr val="70AD47"/>
      </a:accent6>
      <a:hlink>
        <a:srgbClr val="0563C1"/>
      </a:hlink>
      <a:folHlink>
        <a:srgbClr val="954F72"/>
      </a:folHlink>
    </a:clrScheme>
    <a:fontScheme name="Custom 3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4582</TotalTime>
  <Words>2069</Words>
  <Application>Microsoft Office PowerPoint</Application>
  <PresentationFormat>Widescreen</PresentationFormat>
  <Paragraphs>181</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KPMG Portrait (A4) Feb 2022</vt:lpstr>
      <vt:lpstr>Foreword</vt:lpstr>
      <vt:lpstr>Pre-teach sessions</vt:lpstr>
      <vt:lpstr>Build your own</vt:lpstr>
      <vt:lpstr>Math's Postcard</vt:lpstr>
      <vt:lpstr>Scoping the solution – rethinking ‘’Maths’’</vt:lpstr>
      <vt:lpstr>Tier 2 – Support into Schools and External Visits </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Tomlinson, Jonathan</dc:creator>
  <cp:lastModifiedBy>Helen Lewis</cp:lastModifiedBy>
  <cp:revision>10</cp:revision>
  <dcterms:created xsi:type="dcterms:W3CDTF">2023-02-13T13:47:36Z</dcterms:created>
  <dcterms:modified xsi:type="dcterms:W3CDTF">2023-07-04T10:20:52Z</dcterms:modified>
</cp:coreProperties>
</file>