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395" r:id="rId2"/>
    <p:sldId id="1398" r:id="rId3"/>
    <p:sldId id="1400" r:id="rId4"/>
    <p:sldId id="1401" r:id="rId5"/>
    <p:sldId id="1402" r:id="rId6"/>
    <p:sldId id="1399" r:id="rId7"/>
    <p:sldId id="1403" r:id="rId8"/>
    <p:sldId id="1404" r:id="rId9"/>
    <p:sldId id="1405" r:id="rId10"/>
    <p:sldId id="1406" r:id="rId11"/>
    <p:sldId id="1407" r:id="rId12"/>
    <p:sldId id="1408" r:id="rId13"/>
    <p:sldId id="258" r:id="rId14"/>
    <p:sldId id="1409" r:id="rId15"/>
    <p:sldId id="1410" r:id="rId16"/>
    <p:sldId id="1411" r:id="rId17"/>
    <p:sldId id="1412" r:id="rId18"/>
    <p:sldId id="1413" r:id="rId19"/>
    <p:sldId id="14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81" d="100"/>
          <a:sy n="81" d="100"/>
        </p:scale>
        <p:origin x="6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6E1CA-3063-4EEE-9DCB-3AED0C83B0C6}" type="datetimeFigureOut">
              <a:rPr lang="en-GB" smtClean="0"/>
              <a:t>24/01/2022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6EFCB-0A6C-4045-808E-7EB6245F33B9}" type="slidenum">
              <a:rPr lang="en-GB" smtClean="0"/>
              <a:t>‹#›</a:t>
            </a:fld>
            <a:endParaRPr lang="en-GB"/>
          </a:p>
        </p:txBody>
      </p:sp>
    </p:spTree>
    <p:extLst>
      <p:ext uri="{BB962C8B-B14F-4D97-AF65-F5344CB8AC3E}">
        <p14:creationId xmlns:p14="http://schemas.microsoft.com/office/powerpoint/2010/main" val="210670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presentation to showcase the range of opportunities available within a certain area</a:t>
            </a:r>
          </a:p>
        </p:txBody>
      </p:sp>
      <p:sp>
        <p:nvSpPr>
          <p:cNvPr id="4" name="Slide Number Placeholder 3"/>
          <p:cNvSpPr>
            <a:spLocks noGrp="1"/>
          </p:cNvSpPr>
          <p:nvPr>
            <p:ph type="sldNum" sz="quarter" idx="5"/>
          </p:nvPr>
        </p:nvSpPr>
        <p:spPr/>
        <p:txBody>
          <a:bodyPr/>
          <a:lstStyle/>
          <a:p>
            <a:fld id="{B07495C5-5CF7-4FB8-90A1-AF4182DDC9ED}" type="slidenum">
              <a:rPr lang="en-GB" smtClean="0"/>
              <a:t>1</a:t>
            </a:fld>
            <a:endParaRPr lang="en-GB" dirty="0"/>
          </a:p>
        </p:txBody>
      </p:sp>
    </p:spTree>
    <p:extLst>
      <p:ext uri="{BB962C8B-B14F-4D97-AF65-F5344CB8AC3E}">
        <p14:creationId xmlns:p14="http://schemas.microsoft.com/office/powerpoint/2010/main" val="87461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photos from some of the sites they have worked on showcasing what they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3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of hands for anyone that wrote ‘Build It’ down – Does this company interest you?</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Company 1 – Based on the Nuffield Industrial Estate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68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of hands for anyone that wrote ‘Sell It’ or ‘Make It’ down – Does this company interest you?</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on the website provided with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71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6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33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00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out where your school is on the map</a:t>
            </a:r>
          </a:p>
        </p:txBody>
      </p:sp>
      <p:sp>
        <p:nvSpPr>
          <p:cNvPr id="4" name="Slide Number Placeholder 3"/>
          <p:cNvSpPr>
            <a:spLocks noGrp="1"/>
          </p:cNvSpPr>
          <p:nvPr>
            <p:ph type="sldNum" sz="quarter" idx="5"/>
          </p:nvPr>
        </p:nvSpPr>
        <p:spPr/>
        <p:txBody>
          <a:bodyPr/>
          <a:lstStyle/>
          <a:p>
            <a:fld id="{B07495C5-5CF7-4FB8-90A1-AF4182DDC9ED}" type="slidenum">
              <a:rPr lang="en-GB" smtClean="0"/>
              <a:t>2</a:t>
            </a:fld>
            <a:endParaRPr lang="en-GB" dirty="0"/>
          </a:p>
        </p:txBody>
      </p:sp>
    </p:spTree>
    <p:extLst>
      <p:ext uri="{BB962C8B-B14F-4D97-AF65-F5344CB8AC3E}">
        <p14:creationId xmlns:p14="http://schemas.microsoft.com/office/powerpoint/2010/main" val="326974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at the different sectors within this wheel. What interests you? What doesn’t? Note down the ones that interest you the most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it shows which jobs are within these sectors. Do the ones you that have written down still interest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14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72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Company 1 – Based on the Nuffield Industrial Estate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6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of hands for anyone that wrote ‘Connect It’ down – Does this company interest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7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7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Company 2 – Based on the Nuffield Industrial Estate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95C5-5CF7-4FB8-90A1-AF4182DDC9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6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9776-A1B4-45BC-97D3-A330DF0845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15D45E-4420-4568-AC49-2F51E0294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CCC644-5B11-4C44-97EA-ADE0F5D9DA3B}"/>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AFC35DF9-ED84-441B-9210-22D80482F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C67F6D-C70A-4B39-94AE-BE34E60C2BE3}"/>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123598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20C5-6B1A-419C-A5B7-FF92E52095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FD6670-CD47-49B7-96F7-6CEAB6E4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F8957-4748-449C-8266-00CBCF583980}"/>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A0AC74A4-395D-4647-8EC3-51F4DAB25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D357E6-5177-444E-A6D1-B3B5EFA31772}"/>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326414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204C9-0928-4002-9AEF-9765F83683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0416B0-5F84-4D74-BF10-F1FADD577C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FBEB7-248A-47F4-9DB2-69688270B7F5}"/>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9D1F9386-321C-48A6-8BAF-2074710678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BA76A-6B7D-4F89-AB2C-21CEEC01058C}"/>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203625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264C-E74C-4D53-9D99-4DCEE558A4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8B18F4-769E-4711-BEA3-323C955D33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29A220-2380-4E0D-B6C8-1A534B442273}"/>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790461E8-5813-44D2-90A4-24FC614D8E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3786F0-1F08-4473-B29F-8164B454DEB1}"/>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33381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155D-50C5-41DE-B8B7-000C9C90E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A19A75-0610-4D56-B7B0-94EBC54C3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9E1F8-5C65-4403-9696-D790788C7750}"/>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4D6F84B2-1832-4917-86DB-D3DDF58DA1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AF62B-6D58-4127-A566-AE3CBB55B7DA}"/>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2251833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8636-D0F1-4B1F-9EA6-BCE753153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12FA68-B074-439F-8244-8AA11C15F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08A29F-35C6-412E-BD4C-5499ED3321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54D985-A10C-42AB-9CFE-9931FC0E2E6B}"/>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6" name="Footer Placeholder 5">
            <a:extLst>
              <a:ext uri="{FF2B5EF4-FFF2-40B4-BE49-F238E27FC236}">
                <a16:creationId xmlns:a16="http://schemas.microsoft.com/office/drawing/2014/main" id="{59F8EC5C-E8A8-4271-8083-8457A28554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C70C8A-87D4-4B29-85D3-5A0913F6D88E}"/>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163911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D7B8-8957-4B43-9B2A-353FAF07E5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ACA7B5-5812-47CF-A08C-914C08D05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2831E8-61EC-4BB2-9967-8A765FBCD2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E871B0-58E6-4633-91D5-606C048D7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054594-9C6D-48A0-A846-5331E4F26B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0D0AC7-407F-4DAE-931C-AC0A2B47068F}"/>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8" name="Footer Placeholder 7">
            <a:extLst>
              <a:ext uri="{FF2B5EF4-FFF2-40B4-BE49-F238E27FC236}">
                <a16:creationId xmlns:a16="http://schemas.microsoft.com/office/drawing/2014/main" id="{D4FE0FB3-8A71-4E41-BAC1-5272F7AA69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293EF0-A988-4464-933B-C3329BF3EECD}"/>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330543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20FD-0373-4186-A4A6-15C6661CB0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BC6FE9-8CA2-4CF1-9AB6-0D086834BCD5}"/>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4" name="Footer Placeholder 3">
            <a:extLst>
              <a:ext uri="{FF2B5EF4-FFF2-40B4-BE49-F238E27FC236}">
                <a16:creationId xmlns:a16="http://schemas.microsoft.com/office/drawing/2014/main" id="{14257607-831E-463D-9F84-17FAFE6FF6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9BA6B8-BEA6-4F5F-968E-F24223AAD430}"/>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41174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80F72-D781-4E77-A467-D1767B25EB2E}"/>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3" name="Footer Placeholder 2">
            <a:extLst>
              <a:ext uri="{FF2B5EF4-FFF2-40B4-BE49-F238E27FC236}">
                <a16:creationId xmlns:a16="http://schemas.microsoft.com/office/drawing/2014/main" id="{7253BDD8-ABFE-4962-A679-A92A83C0E3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A47E88-3BAF-4853-A147-7CFAE00F203D}"/>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1798271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5E5D-05DA-4633-BE67-27ED0CF55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71CEC7-226C-4544-8467-83A824C06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AA87B3-609C-4C38-B078-44510AC30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34FF3-E73B-49B2-8A33-0381747630CD}"/>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6" name="Footer Placeholder 5">
            <a:extLst>
              <a:ext uri="{FF2B5EF4-FFF2-40B4-BE49-F238E27FC236}">
                <a16:creationId xmlns:a16="http://schemas.microsoft.com/office/drawing/2014/main" id="{7895F636-C3D6-443C-A084-05E1C4EA3B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571D90-9E84-400F-9F10-DF931DC726BB}"/>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323565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FDC9-12C6-4BF4-8F9A-A629CB8D5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2709AB-D4EC-4357-B048-BC4779FBE0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89833F-2194-43A6-A863-57C56D964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7F010-645D-43EF-8CB3-1EB2D3735318}"/>
              </a:ext>
            </a:extLst>
          </p:cNvPr>
          <p:cNvSpPr>
            <a:spLocks noGrp="1"/>
          </p:cNvSpPr>
          <p:nvPr>
            <p:ph type="dt" sz="half" idx="10"/>
          </p:nvPr>
        </p:nvSpPr>
        <p:spPr/>
        <p:txBody>
          <a:bodyPr/>
          <a:lstStyle/>
          <a:p>
            <a:fld id="{DED40C16-E872-423C-AFE4-7A202E61B711}" type="datetimeFigureOut">
              <a:rPr lang="en-GB" smtClean="0"/>
              <a:t>24/01/2022</a:t>
            </a:fld>
            <a:endParaRPr lang="en-GB"/>
          </a:p>
        </p:txBody>
      </p:sp>
      <p:sp>
        <p:nvSpPr>
          <p:cNvPr id="6" name="Footer Placeholder 5">
            <a:extLst>
              <a:ext uri="{FF2B5EF4-FFF2-40B4-BE49-F238E27FC236}">
                <a16:creationId xmlns:a16="http://schemas.microsoft.com/office/drawing/2014/main" id="{3CDA0DD8-FA01-4D34-83CC-29E56C4A93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B44D9D-3F32-4C95-9AA0-C389462ECB08}"/>
              </a:ext>
            </a:extLst>
          </p:cNvPr>
          <p:cNvSpPr>
            <a:spLocks noGrp="1"/>
          </p:cNvSpPr>
          <p:nvPr>
            <p:ph type="sldNum" sz="quarter" idx="12"/>
          </p:nvPr>
        </p:nvSpPr>
        <p:spPr/>
        <p:txBody>
          <a:bodyPr/>
          <a:lstStyle/>
          <a:p>
            <a:fld id="{95991E70-3F24-4717-834B-205769EEFCB7}" type="slidenum">
              <a:rPr lang="en-GB" smtClean="0"/>
              <a:t>‹#›</a:t>
            </a:fld>
            <a:endParaRPr lang="en-GB"/>
          </a:p>
        </p:txBody>
      </p:sp>
    </p:spTree>
    <p:extLst>
      <p:ext uri="{BB962C8B-B14F-4D97-AF65-F5344CB8AC3E}">
        <p14:creationId xmlns:p14="http://schemas.microsoft.com/office/powerpoint/2010/main" val="395445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BE11D-9CFA-475C-84C9-1EEAB90E4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D16DB2-FD10-41F7-9665-616B8F3C3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EE273-1021-45B5-A268-559D55ACA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40C16-E872-423C-AFE4-7A202E61B711}" type="datetimeFigureOut">
              <a:rPr lang="en-GB" smtClean="0"/>
              <a:t>24/01/2022</a:t>
            </a:fld>
            <a:endParaRPr lang="en-GB"/>
          </a:p>
        </p:txBody>
      </p:sp>
      <p:sp>
        <p:nvSpPr>
          <p:cNvPr id="5" name="Footer Placeholder 4">
            <a:extLst>
              <a:ext uri="{FF2B5EF4-FFF2-40B4-BE49-F238E27FC236}">
                <a16:creationId xmlns:a16="http://schemas.microsoft.com/office/drawing/2014/main" id="{BA127C7C-1E7D-4120-9410-B05233F017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604491-B63F-4484-BD61-957E29D41F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91E70-3F24-4717-834B-205769EEFCB7}" type="slidenum">
              <a:rPr lang="en-GB" smtClean="0"/>
              <a:t>‹#›</a:t>
            </a:fld>
            <a:endParaRPr lang="en-GB"/>
          </a:p>
        </p:txBody>
      </p:sp>
    </p:spTree>
    <p:extLst>
      <p:ext uri="{BB962C8B-B14F-4D97-AF65-F5344CB8AC3E}">
        <p14:creationId xmlns:p14="http://schemas.microsoft.com/office/powerpoint/2010/main" val="1490503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D0890B-83F6-4CFB-9D89-FA51785E5DA7}"/>
              </a:ext>
            </a:extLst>
          </p:cNvPr>
          <p:cNvSpPr>
            <a:spLocks noGrp="1"/>
          </p:cNvSpPr>
          <p:nvPr>
            <p:ph type="ctrTitle"/>
          </p:nvPr>
        </p:nvSpPr>
        <p:spPr>
          <a:xfrm>
            <a:off x="1524000" y="1254103"/>
            <a:ext cx="9144000" cy="3531235"/>
          </a:xfrm>
          <a:prstGeom prst="roundRect">
            <a:avLst/>
          </a:prstGeom>
          <a:solidFill>
            <a:schemeClr val="bg1">
              <a:lumMod val="75000"/>
            </a:schemeClr>
          </a:solidFill>
        </p:spPr>
        <p:txBody>
          <a:bodyPr anchor="ctr">
            <a:normAutofit fontScale="90000"/>
          </a:bodyPr>
          <a:lstStyle/>
          <a:p>
            <a:br>
              <a:rPr lang="en-GB" dirty="0"/>
            </a:br>
            <a:br>
              <a:rPr lang="en-GB" dirty="0"/>
            </a:br>
            <a:r>
              <a:rPr lang="en-GB" sz="8900" dirty="0">
                <a:solidFill>
                  <a:schemeClr val="bg1"/>
                </a:solidFill>
              </a:rPr>
              <a:t>Who Works Here?</a:t>
            </a:r>
            <a:br>
              <a:rPr lang="en-GB" dirty="0"/>
            </a:br>
            <a:br>
              <a:rPr lang="en-GB" dirty="0"/>
            </a:br>
            <a:endParaRPr lang="en-GB" dirty="0"/>
          </a:p>
        </p:txBody>
      </p:sp>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Tree>
    <p:extLst>
      <p:ext uri="{BB962C8B-B14F-4D97-AF65-F5344CB8AC3E}">
        <p14:creationId xmlns:p14="http://schemas.microsoft.com/office/powerpoint/2010/main" val="335846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Composite Profiles</a:t>
            </a:r>
            <a:br>
              <a:rPr lang="en-GB" dirty="0">
                <a:solidFill>
                  <a:schemeClr val="bg1"/>
                </a:solidFill>
              </a:rPr>
            </a:br>
            <a:br>
              <a:rPr lang="en-GB" dirty="0"/>
            </a:br>
            <a:endParaRPr lang="en-GB" dirty="0"/>
          </a:p>
        </p:txBody>
      </p:sp>
      <p:pic>
        <p:nvPicPr>
          <p:cNvPr id="1026" name="Picture 2" descr="No alternative text description for this image">
            <a:extLst>
              <a:ext uri="{FF2B5EF4-FFF2-40B4-BE49-F238E27FC236}">
                <a16:creationId xmlns:a16="http://schemas.microsoft.com/office/drawing/2014/main" id="{D895D713-E885-40BD-9042-BBA135D06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2273" y="1913104"/>
            <a:ext cx="2843881" cy="3791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 alternative text description for this image">
            <a:extLst>
              <a:ext uri="{FF2B5EF4-FFF2-40B4-BE49-F238E27FC236}">
                <a16:creationId xmlns:a16="http://schemas.microsoft.com/office/drawing/2014/main" id="{2ADE4D34-D7F1-4B33-A032-A82026B9B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1" y="1913104"/>
            <a:ext cx="4542963" cy="4517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ernative text description for this image">
            <a:extLst>
              <a:ext uri="{FF2B5EF4-FFF2-40B4-BE49-F238E27FC236}">
                <a16:creationId xmlns:a16="http://schemas.microsoft.com/office/drawing/2014/main" id="{4A86A865-4B5D-404D-B3B5-7E399AB3E5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0069" y="1913104"/>
            <a:ext cx="4545097" cy="454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05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image001">
            <a:extLst>
              <a:ext uri="{FF2B5EF4-FFF2-40B4-BE49-F238E27FC236}">
                <a16:creationId xmlns:a16="http://schemas.microsoft.com/office/drawing/2014/main" id="{65A4952C-F8A5-45E9-8074-C4F42BA1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81" y="1837789"/>
            <a:ext cx="4811401" cy="48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5">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6">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Composite Profiles</a:t>
            </a:r>
            <a:br>
              <a:rPr lang="en-GB" dirty="0">
                <a:solidFill>
                  <a:schemeClr val="bg1"/>
                </a:solidFill>
              </a:rPr>
            </a:br>
            <a:br>
              <a:rPr lang="en-GB" dirty="0"/>
            </a:br>
            <a:endParaRPr lang="en-GB" dirty="0"/>
          </a:p>
        </p:txBody>
      </p:sp>
      <p:pic>
        <p:nvPicPr>
          <p:cNvPr id="22" name="Picture 21">
            <a:extLst>
              <a:ext uri="{FF2B5EF4-FFF2-40B4-BE49-F238E27FC236}">
                <a16:creationId xmlns:a16="http://schemas.microsoft.com/office/drawing/2014/main" id="{DC7D4102-4B85-4DD8-AFDB-7B5B97DF370B}"/>
              </a:ext>
            </a:extLst>
          </p:cNvPr>
          <p:cNvPicPr>
            <a:picLocks noChangeAspect="1"/>
          </p:cNvPicPr>
          <p:nvPr/>
        </p:nvPicPr>
        <p:blipFill rotWithShape="1">
          <a:blip r:embed="rId7"/>
          <a:srcRect t="17748" b="65538"/>
          <a:stretch/>
        </p:blipFill>
        <p:spPr>
          <a:xfrm>
            <a:off x="5431986" y="2079098"/>
            <a:ext cx="6104214" cy="790114"/>
          </a:xfrm>
          <a:prstGeom prst="rect">
            <a:avLst/>
          </a:prstGeom>
        </p:spPr>
      </p:pic>
      <p:sp>
        <p:nvSpPr>
          <p:cNvPr id="23" name="TextBox 22">
            <a:extLst>
              <a:ext uri="{FF2B5EF4-FFF2-40B4-BE49-F238E27FC236}">
                <a16:creationId xmlns:a16="http://schemas.microsoft.com/office/drawing/2014/main" id="{FB0A25DB-53FD-422C-8CBE-1C87293E49E8}"/>
              </a:ext>
            </a:extLst>
          </p:cNvPr>
          <p:cNvSpPr txBox="1"/>
          <p:nvPr/>
        </p:nvSpPr>
        <p:spPr>
          <a:xfrm>
            <a:off x="6405383" y="3126013"/>
            <a:ext cx="5479770" cy="34163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Composite Profiles UK are primarily a ‘Build It’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But have employees within roles linked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Know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Make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Move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Connect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Count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Sustain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9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Lush</a:t>
            </a:r>
            <a:br>
              <a:rPr lang="en-GB" dirty="0">
                <a:solidFill>
                  <a:schemeClr val="bg1"/>
                </a:solidFill>
              </a:rPr>
            </a:br>
            <a:br>
              <a:rPr lang="en-GB" dirty="0"/>
            </a:br>
            <a:endParaRPr lang="en-GB" dirty="0"/>
          </a:p>
        </p:txBody>
      </p:sp>
      <p:sp>
        <p:nvSpPr>
          <p:cNvPr id="2" name="TextBox 1">
            <a:extLst>
              <a:ext uri="{FF2B5EF4-FFF2-40B4-BE49-F238E27FC236}">
                <a16:creationId xmlns:a16="http://schemas.microsoft.com/office/drawing/2014/main" id="{C483C4D0-B6B1-42EC-979B-98505F642F10}"/>
              </a:ext>
            </a:extLst>
          </p:cNvPr>
          <p:cNvSpPr txBox="1"/>
          <p:nvPr/>
        </p:nvSpPr>
        <p:spPr>
          <a:xfrm>
            <a:off x="1218104" y="1898379"/>
            <a:ext cx="6653501"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Company Name - Lush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Company Sector – Cosmetics Manufacturer &amp; Retailer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Company Size – 1,500 employees &amp; over 20 buildings in Poole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ea typeface="+mn-ea"/>
                <a:cs typeface="+mn-cs"/>
              </a:rPr>
              <a:t>Description </a:t>
            </a:r>
            <a:r>
              <a:rPr lang="en-US" sz="1600" b="0" i="0" dirty="0">
                <a:solidFill>
                  <a:srgbClr val="000000"/>
                </a:solidFill>
                <a:effectLst/>
              </a:rPr>
              <a:t>Creators of pioneering beauty products such as the fizzing bath bomb, shower jellies and solid shampoo bars, we place emphasis on fresh ingredients like organic fruits and vegetables, fight against animal testing and combat over-packaging by developing products that can be sold ‘naked’ to the customer without any packaging.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u="none" strike="noStrike" kern="1200" cap="none" spc="0" normalizeH="0" baseline="0" noProof="0" dirty="0">
              <a:ln>
                <a:noFill/>
              </a:ln>
              <a:solidFill>
                <a:srgbClr val="000000"/>
              </a:solidFill>
              <a:uLnTx/>
              <a:uFillTx/>
              <a:ea typeface="+mn-ea"/>
              <a:cs typeface="+mn-cs"/>
            </a:endParaRPr>
          </a:p>
          <a:p>
            <a:pPr>
              <a:defRPr/>
            </a:pPr>
            <a:r>
              <a:rPr kumimoji="0" lang="en-GB" sz="1600" b="1" i="0" u="none" strike="noStrike" kern="1200" cap="none" spc="0" normalizeH="0" baseline="0" noProof="0" dirty="0">
                <a:ln>
                  <a:noFill/>
                </a:ln>
                <a:solidFill>
                  <a:prstClr val="black"/>
                </a:solidFill>
                <a:effectLst/>
                <a:uLnTx/>
                <a:uFillTx/>
                <a:ea typeface="+mn-ea"/>
                <a:cs typeface="+mn-cs"/>
              </a:rPr>
              <a:t>Types of roles within the business</a:t>
            </a:r>
          </a:p>
          <a:p>
            <a:pPr>
              <a:defRPr/>
            </a:pPr>
            <a:r>
              <a:rPr lang="en-GB" sz="1600" dirty="0">
                <a:solidFill>
                  <a:prstClr val="black"/>
                </a:solidFill>
              </a:rPr>
              <a:t>Retail, Manufacturing, Communications, Finance, </a:t>
            </a:r>
            <a:r>
              <a:rPr kumimoji="0" lang="en-GB" sz="1600" i="0" u="none" strike="noStrike" kern="1200" cap="none" spc="0" normalizeH="0" baseline="0" noProof="0" dirty="0">
                <a:ln>
                  <a:noFill/>
                </a:ln>
                <a:solidFill>
                  <a:prstClr val="black"/>
                </a:solidFill>
                <a:effectLst/>
                <a:uLnTx/>
                <a:uFillTx/>
                <a:ea typeface="+mn-ea"/>
                <a:cs typeface="Calibri"/>
              </a:rPr>
              <a:t>Marketing, </a:t>
            </a:r>
          </a:p>
          <a:p>
            <a:pPr>
              <a:defRPr/>
            </a:pPr>
            <a:r>
              <a:rPr kumimoji="0" lang="en-GB" sz="1600" i="0" u="none" strike="noStrike" kern="1200" cap="none" spc="0" normalizeH="0" baseline="0" noProof="0" dirty="0">
                <a:ln>
                  <a:noFill/>
                </a:ln>
                <a:solidFill>
                  <a:prstClr val="black"/>
                </a:solidFill>
                <a:effectLst/>
                <a:uLnTx/>
                <a:uFillTx/>
                <a:ea typeface="+mn-ea"/>
                <a:cs typeface="Calibri"/>
              </a:rPr>
              <a:t>Business Development, Human Resources, </a:t>
            </a:r>
            <a:r>
              <a:rPr lang="en-GB" sz="1600" dirty="0">
                <a:solidFill>
                  <a:prstClr val="black"/>
                </a:solidFill>
                <a:cs typeface="Calibri"/>
              </a:rPr>
              <a:t>Product Development,</a:t>
            </a:r>
          </a:p>
          <a:p>
            <a:pPr>
              <a:defRPr/>
            </a:pPr>
            <a:r>
              <a:rPr lang="en-GB" sz="1600" dirty="0">
                <a:solidFill>
                  <a:prstClr val="black"/>
                </a:solidFill>
                <a:cs typeface="Calibri"/>
              </a:rPr>
              <a:t>Buying, Digital, Maintenance, Process Improvement, Procurement, </a:t>
            </a:r>
          </a:p>
          <a:p>
            <a:pPr>
              <a:defRPr/>
            </a:pPr>
            <a:r>
              <a:rPr lang="en-GB" sz="1600" dirty="0">
                <a:solidFill>
                  <a:prstClr val="black"/>
                </a:solidFill>
                <a:cs typeface="Calibri"/>
              </a:rPr>
              <a:t>Management, Engineering, Warehouse and Microbiology.</a:t>
            </a:r>
          </a:p>
          <a:p>
            <a:r>
              <a:rPr lang="en-GB" sz="1800" dirty="0">
                <a:effectLst/>
                <a:latin typeface="Calibri" panose="020F0502020204030204" pitchFamily="34" charset="0"/>
                <a:ea typeface="Calibri" panose="020F0502020204030204" pitchFamily="34" charset="0"/>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Gallery | Fleets Corner Business Park, Dorset">
            <a:extLst>
              <a:ext uri="{FF2B5EF4-FFF2-40B4-BE49-F238E27FC236}">
                <a16:creationId xmlns:a16="http://schemas.microsoft.com/office/drawing/2014/main" id="{157BF625-344E-49C9-9F07-390B1FB97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546" y="4741371"/>
            <a:ext cx="2938492" cy="19554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ush – Logos Download">
            <a:extLst>
              <a:ext uri="{FF2B5EF4-FFF2-40B4-BE49-F238E27FC236}">
                <a16:creationId xmlns:a16="http://schemas.microsoft.com/office/drawing/2014/main" id="{C3DC6EB1-01EB-41AB-8C74-FEB079E86F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1821" y="1898379"/>
            <a:ext cx="39814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descr="Image">
            <a:extLst>
              <a:ext uri="{FF2B5EF4-FFF2-40B4-BE49-F238E27FC236}">
                <a16:creationId xmlns:a16="http://schemas.microsoft.com/office/drawing/2014/main" id="{A9459EC9-518F-438F-B900-E34A431851BC}"/>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9490096" y="3051740"/>
            <a:ext cx="2619375" cy="261934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Tree>
    <p:extLst>
      <p:ext uri="{BB962C8B-B14F-4D97-AF65-F5344CB8AC3E}">
        <p14:creationId xmlns:p14="http://schemas.microsoft.com/office/powerpoint/2010/main" val="339450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stretch>
            <a:fillRect/>
          </a:stretch>
        </p:blipFill>
        <p:spPr>
          <a:xfrm>
            <a:off x="107383" y="992269"/>
            <a:ext cx="12353710" cy="6131510"/>
          </a:xfrm>
          <a:prstGeom prst="rect">
            <a:avLst/>
          </a:prstGeom>
          <a:ln w="12700">
            <a:miter lim="400000"/>
          </a:ln>
        </p:spPr>
      </p:pic>
      <p:sp>
        <p:nvSpPr>
          <p:cNvPr id="218" name="Rectangle"/>
          <p:cNvSpPr/>
          <p:nvPr/>
        </p:nvSpPr>
        <p:spPr>
          <a:xfrm>
            <a:off x="-27904" y="-74059"/>
            <a:ext cx="12247808" cy="1031838"/>
          </a:xfrm>
          <a:prstGeom prst="rect">
            <a:avLst/>
          </a:prstGeom>
          <a:solidFill>
            <a:srgbClr val="000000"/>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19" name="Lush Globally 2019"/>
          <p:cNvSpPr txBox="1"/>
          <p:nvPr/>
        </p:nvSpPr>
        <p:spPr>
          <a:xfrm>
            <a:off x="219066" y="31492"/>
            <a:ext cx="5886227" cy="820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0000" b="1">
                <a:latin typeface="Helvetica"/>
                <a:ea typeface="Helvetica"/>
                <a:cs typeface="Helvetica"/>
                <a:sym typeface="Helvetica"/>
              </a:defRPr>
            </a:lvl1pPr>
          </a:lstStyle>
          <a:p>
            <a:pPr algn="ctr" defTabSz="412750" hangingPunct="0"/>
            <a:r>
              <a:rPr sz="5000" kern="0" dirty="0">
                <a:solidFill>
                  <a:srgbClr val="FFFFFF"/>
                </a:solidFill>
              </a:rPr>
              <a:t>Lush Globally 20</a:t>
            </a:r>
            <a:r>
              <a:rPr lang="en-GB" sz="5000" kern="0" dirty="0">
                <a:solidFill>
                  <a:srgbClr val="FFFFFF"/>
                </a:solidFill>
              </a:rPr>
              <a:t>22</a:t>
            </a:r>
            <a:endParaRPr sz="5000" kern="0" dirty="0">
              <a:solidFill>
                <a:srgbClr val="FFFFFF"/>
              </a:solidFill>
            </a:endParaRPr>
          </a:p>
        </p:txBody>
      </p:sp>
      <p:sp>
        <p:nvSpPr>
          <p:cNvPr id="220" name="Rabbit"/>
          <p:cNvSpPr/>
          <p:nvPr/>
        </p:nvSpPr>
        <p:spPr>
          <a:xfrm>
            <a:off x="1095294" y="2004926"/>
            <a:ext cx="320144"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1" name="Rabbit"/>
          <p:cNvSpPr/>
          <p:nvPr/>
        </p:nvSpPr>
        <p:spPr>
          <a:xfrm>
            <a:off x="2442976" y="2251083"/>
            <a:ext cx="320143"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2" name="Rabbit"/>
          <p:cNvSpPr/>
          <p:nvPr/>
        </p:nvSpPr>
        <p:spPr>
          <a:xfrm>
            <a:off x="4939084" y="2004926"/>
            <a:ext cx="320144"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3" name="Rabbit"/>
          <p:cNvSpPr/>
          <p:nvPr/>
        </p:nvSpPr>
        <p:spPr>
          <a:xfrm>
            <a:off x="5344519" y="2004926"/>
            <a:ext cx="320144"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4" name="Rabbit"/>
          <p:cNvSpPr/>
          <p:nvPr/>
        </p:nvSpPr>
        <p:spPr>
          <a:xfrm>
            <a:off x="5605156" y="2251083"/>
            <a:ext cx="320143"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5" name="Rabbit"/>
          <p:cNvSpPr/>
          <p:nvPr/>
        </p:nvSpPr>
        <p:spPr>
          <a:xfrm>
            <a:off x="9925720" y="2676578"/>
            <a:ext cx="320144"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
        <p:nvSpPr>
          <p:cNvPr id="226" name="Rabbit"/>
          <p:cNvSpPr/>
          <p:nvPr/>
        </p:nvSpPr>
        <p:spPr>
          <a:xfrm>
            <a:off x="10365694" y="5650520"/>
            <a:ext cx="320144" cy="336808"/>
          </a:xfrm>
          <a:custGeom>
            <a:avLst/>
            <a:gdLst/>
            <a:ahLst/>
            <a:cxnLst>
              <a:cxn ang="0">
                <a:pos x="wd2" y="hd2"/>
              </a:cxn>
              <a:cxn ang="5400000">
                <a:pos x="wd2" y="hd2"/>
              </a:cxn>
              <a:cxn ang="10800000">
                <a:pos x="wd2" y="hd2"/>
              </a:cxn>
              <a:cxn ang="16200000">
                <a:pos x="wd2" y="hd2"/>
              </a:cxn>
            </a:cxnLst>
            <a:rect l="0" t="0" r="r" b="b"/>
            <a:pathLst>
              <a:path w="20915" h="21208" extrusionOk="0">
                <a:moveTo>
                  <a:pt x="10210" y="0"/>
                </a:moveTo>
                <a:cubicBezTo>
                  <a:pt x="9556" y="-13"/>
                  <a:pt x="9380" y="416"/>
                  <a:pt x="9455" y="1046"/>
                </a:cubicBezTo>
                <a:cubicBezTo>
                  <a:pt x="9571" y="2017"/>
                  <a:pt x="10078" y="4648"/>
                  <a:pt x="12499" y="6197"/>
                </a:cubicBezTo>
                <a:cubicBezTo>
                  <a:pt x="12642" y="6287"/>
                  <a:pt x="12670" y="6482"/>
                  <a:pt x="12560" y="6604"/>
                </a:cubicBezTo>
                <a:cubicBezTo>
                  <a:pt x="12147" y="7071"/>
                  <a:pt x="12142" y="7803"/>
                  <a:pt x="12197" y="8355"/>
                </a:cubicBezTo>
                <a:cubicBezTo>
                  <a:pt x="12213" y="8535"/>
                  <a:pt x="12054" y="8685"/>
                  <a:pt x="11866" y="8658"/>
                </a:cubicBezTo>
                <a:cubicBezTo>
                  <a:pt x="6209" y="8000"/>
                  <a:pt x="656" y="10419"/>
                  <a:pt x="1492" y="18312"/>
                </a:cubicBezTo>
                <a:cubicBezTo>
                  <a:pt x="1509" y="18450"/>
                  <a:pt x="1421" y="18619"/>
                  <a:pt x="1277" y="18614"/>
                </a:cubicBezTo>
                <a:cubicBezTo>
                  <a:pt x="969" y="18598"/>
                  <a:pt x="464" y="18175"/>
                  <a:pt x="134" y="18657"/>
                </a:cubicBezTo>
                <a:cubicBezTo>
                  <a:pt x="-356" y="19368"/>
                  <a:pt x="568" y="21219"/>
                  <a:pt x="1845" y="21208"/>
                </a:cubicBezTo>
                <a:cubicBezTo>
                  <a:pt x="3298" y="21203"/>
                  <a:pt x="11437" y="21208"/>
                  <a:pt x="12400" y="21208"/>
                </a:cubicBezTo>
                <a:cubicBezTo>
                  <a:pt x="13363" y="21208"/>
                  <a:pt x="13033" y="20451"/>
                  <a:pt x="12510" y="20058"/>
                </a:cubicBezTo>
                <a:cubicBezTo>
                  <a:pt x="12146" y="19787"/>
                  <a:pt x="11641" y="19528"/>
                  <a:pt x="11013" y="19315"/>
                </a:cubicBezTo>
                <a:cubicBezTo>
                  <a:pt x="10755" y="19230"/>
                  <a:pt x="10755" y="18875"/>
                  <a:pt x="11013" y="18785"/>
                </a:cubicBezTo>
                <a:cubicBezTo>
                  <a:pt x="11707" y="18541"/>
                  <a:pt x="12318" y="18280"/>
                  <a:pt x="12687" y="18110"/>
                </a:cubicBezTo>
                <a:cubicBezTo>
                  <a:pt x="12868" y="18025"/>
                  <a:pt x="13083" y="18143"/>
                  <a:pt x="13100" y="18339"/>
                </a:cubicBezTo>
                <a:cubicBezTo>
                  <a:pt x="13193" y="19214"/>
                  <a:pt x="13518" y="21203"/>
                  <a:pt x="14553" y="21203"/>
                </a:cubicBezTo>
                <a:cubicBezTo>
                  <a:pt x="15356" y="21203"/>
                  <a:pt x="15581" y="21203"/>
                  <a:pt x="16225" y="21203"/>
                </a:cubicBezTo>
                <a:cubicBezTo>
                  <a:pt x="16868" y="21203"/>
                  <a:pt x="16468" y="20386"/>
                  <a:pt x="15543" y="19998"/>
                </a:cubicBezTo>
                <a:cubicBezTo>
                  <a:pt x="14712" y="19648"/>
                  <a:pt x="15504" y="17193"/>
                  <a:pt x="15674" y="16705"/>
                </a:cubicBezTo>
                <a:cubicBezTo>
                  <a:pt x="15691" y="16651"/>
                  <a:pt x="15730" y="16604"/>
                  <a:pt x="15774" y="16572"/>
                </a:cubicBezTo>
                <a:cubicBezTo>
                  <a:pt x="16082" y="16344"/>
                  <a:pt x="17349" y="15363"/>
                  <a:pt x="17910" y="14042"/>
                </a:cubicBezTo>
                <a:cubicBezTo>
                  <a:pt x="18411" y="12870"/>
                  <a:pt x="18350" y="11782"/>
                  <a:pt x="18300" y="11352"/>
                </a:cubicBezTo>
                <a:cubicBezTo>
                  <a:pt x="18284" y="11235"/>
                  <a:pt x="18350" y="11125"/>
                  <a:pt x="18460" y="11072"/>
                </a:cubicBezTo>
                <a:cubicBezTo>
                  <a:pt x="18873" y="10876"/>
                  <a:pt x="19532" y="10832"/>
                  <a:pt x="19852" y="10339"/>
                </a:cubicBezTo>
                <a:cubicBezTo>
                  <a:pt x="20374" y="9554"/>
                  <a:pt x="21244" y="8774"/>
                  <a:pt x="20787" y="8085"/>
                </a:cubicBezTo>
                <a:cubicBezTo>
                  <a:pt x="20545" y="7719"/>
                  <a:pt x="20386" y="7645"/>
                  <a:pt x="19379" y="6802"/>
                </a:cubicBezTo>
                <a:cubicBezTo>
                  <a:pt x="18592" y="6139"/>
                  <a:pt x="18663" y="5268"/>
                  <a:pt x="15586" y="4748"/>
                </a:cubicBezTo>
                <a:cubicBezTo>
                  <a:pt x="15460" y="4727"/>
                  <a:pt x="15345" y="4669"/>
                  <a:pt x="15306" y="4552"/>
                </a:cubicBezTo>
                <a:cubicBezTo>
                  <a:pt x="15301" y="4531"/>
                  <a:pt x="15301" y="4509"/>
                  <a:pt x="15301" y="4483"/>
                </a:cubicBezTo>
                <a:cubicBezTo>
                  <a:pt x="15345" y="3263"/>
                  <a:pt x="14844" y="1592"/>
                  <a:pt x="13925" y="680"/>
                </a:cubicBezTo>
                <a:cubicBezTo>
                  <a:pt x="12857" y="-381"/>
                  <a:pt x="12449" y="-68"/>
                  <a:pt x="12339" y="759"/>
                </a:cubicBezTo>
                <a:cubicBezTo>
                  <a:pt x="12213" y="685"/>
                  <a:pt x="12086" y="616"/>
                  <a:pt x="11954" y="552"/>
                </a:cubicBezTo>
                <a:cubicBezTo>
                  <a:pt x="11168" y="174"/>
                  <a:pt x="10603" y="8"/>
                  <a:pt x="10210" y="0"/>
                </a:cubicBezTo>
                <a:close/>
              </a:path>
            </a:pathLst>
          </a:custGeom>
          <a:solidFill>
            <a:srgbClr val="EA4025"/>
          </a:solidFill>
          <a:ln w="12700">
            <a:miter lim="400000"/>
          </a:ln>
        </p:spPr>
        <p:txBody>
          <a:bodyPr lIns="25400" tIns="25400" rIns="25400" bIns="25400" anchor="ctr"/>
          <a:lstStyle/>
          <a:p>
            <a:pPr algn="ctr" defTabSz="412750" hangingPunct="0">
              <a:defRPr sz="3600"/>
            </a:pPr>
            <a:endParaRPr kern="0">
              <a:solidFill>
                <a:srgbClr val="FFFFFF"/>
              </a:solidFill>
              <a:latin typeface="Helvetica Light"/>
              <a:sym typeface="Helvetica Light"/>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8" fill="hold" grpId="0" nodeType="afterEffect">
                                  <p:stCondLst>
                                    <p:cond delay="0"/>
                                  </p:stCondLst>
                                  <p:iterate>
                                    <p:tmAbs val="0"/>
                                  </p:iterate>
                                  <p:childTnLst>
                                    <p:set>
                                      <p:cBhvr>
                                        <p:cTn id="6" fill="hold"/>
                                        <p:tgtEl>
                                          <p:spTgt spid="220"/>
                                        </p:tgtEl>
                                        <p:attrNameLst>
                                          <p:attrName>style.visibility</p:attrName>
                                        </p:attrNameLst>
                                      </p:cBhvr>
                                      <p:to>
                                        <p:strVal val="visible"/>
                                      </p:to>
                                    </p:set>
                                    <p:anim calcmode="lin" valueType="num">
                                      <p:cBhvr>
                                        <p:cTn id="7" dur="1000" fill="hold"/>
                                        <p:tgtEl>
                                          <p:spTgt spid="220"/>
                                        </p:tgtEl>
                                        <p:attrNameLst>
                                          <p:attrName>ppt_w</p:attrName>
                                        </p:attrNameLst>
                                      </p:cBhvr>
                                      <p:tavLst>
                                        <p:tav tm="0">
                                          <p:val>
                                            <p:fltVal val="0"/>
                                          </p:val>
                                        </p:tav>
                                        <p:tav tm="100000">
                                          <p:val>
                                            <p:strVal val="#ppt_w"/>
                                          </p:val>
                                        </p:tav>
                                      </p:tavLst>
                                    </p:anim>
                                    <p:anim calcmode="lin" valueType="num">
                                      <p:cBhvr>
                                        <p:cTn id="8" dur="1000" fill="hold"/>
                                        <p:tgtEl>
                                          <p:spTgt spid="220"/>
                                        </p:tgtEl>
                                        <p:attrNameLst>
                                          <p:attrName>ppt_h</p:attrName>
                                        </p:attrNameLst>
                                      </p:cBhvr>
                                      <p:tavLst>
                                        <p:tav tm="0">
                                          <p:val>
                                            <p:fltVal val="0"/>
                                          </p:val>
                                        </p:tav>
                                        <p:tav tm="100000">
                                          <p:val>
                                            <p:strVal val="#ppt_h"/>
                                          </p:val>
                                        </p:tav>
                                      </p:tavLst>
                                    </p:anim>
                                    <p:anim calcmode="lin" valueType="num">
                                      <p:cBhvr>
                                        <p:cTn id="9" dur="1000" fill="hold"/>
                                        <p:tgtEl>
                                          <p:spTgt spid="2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8" fill="hold" grpId="0" nodeType="afterEffect">
                                  <p:stCondLst>
                                    <p:cond delay="0"/>
                                  </p:stCondLst>
                                  <p:iterate>
                                    <p:tmAbs val="0"/>
                                  </p:iterate>
                                  <p:childTnLst>
                                    <p:set>
                                      <p:cBhvr>
                                        <p:cTn id="13" fill="hold"/>
                                        <p:tgtEl>
                                          <p:spTgt spid="221"/>
                                        </p:tgtEl>
                                        <p:attrNameLst>
                                          <p:attrName>style.visibility</p:attrName>
                                        </p:attrNameLst>
                                      </p:cBhvr>
                                      <p:to>
                                        <p:strVal val="visible"/>
                                      </p:to>
                                    </p:set>
                                    <p:anim calcmode="lin" valueType="num">
                                      <p:cBhvr>
                                        <p:cTn id="14" dur="1000" fill="hold"/>
                                        <p:tgtEl>
                                          <p:spTgt spid="221"/>
                                        </p:tgtEl>
                                        <p:attrNameLst>
                                          <p:attrName>ppt_w</p:attrName>
                                        </p:attrNameLst>
                                      </p:cBhvr>
                                      <p:tavLst>
                                        <p:tav tm="0">
                                          <p:val>
                                            <p:fltVal val="0"/>
                                          </p:val>
                                        </p:tav>
                                        <p:tav tm="100000">
                                          <p:val>
                                            <p:strVal val="#ppt_w"/>
                                          </p:val>
                                        </p:tav>
                                      </p:tavLst>
                                    </p:anim>
                                    <p:anim calcmode="lin" valueType="num">
                                      <p:cBhvr>
                                        <p:cTn id="15" dur="1000" fill="hold"/>
                                        <p:tgtEl>
                                          <p:spTgt spid="221"/>
                                        </p:tgtEl>
                                        <p:attrNameLst>
                                          <p:attrName>ppt_h</p:attrName>
                                        </p:attrNameLst>
                                      </p:cBhvr>
                                      <p:tavLst>
                                        <p:tav tm="0">
                                          <p:val>
                                            <p:fltVal val="0"/>
                                          </p:val>
                                        </p:tav>
                                        <p:tav tm="100000">
                                          <p:val>
                                            <p:strVal val="#ppt_h"/>
                                          </p:val>
                                        </p:tav>
                                      </p:tavLst>
                                    </p:anim>
                                    <p:anim calcmode="lin" valueType="num">
                                      <p:cBhvr>
                                        <p:cTn id="16" dur="1000" fill="hold"/>
                                        <p:tgtEl>
                                          <p:spTgt spid="22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2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8" fill="hold" grpId="0" nodeType="afterEffect">
                                  <p:stCondLst>
                                    <p:cond delay="0"/>
                                  </p:stCondLst>
                                  <p:iterate>
                                    <p:tmAbs val="0"/>
                                  </p:iterate>
                                  <p:childTnLst>
                                    <p:set>
                                      <p:cBhvr>
                                        <p:cTn id="20" fill="hold"/>
                                        <p:tgtEl>
                                          <p:spTgt spid="222"/>
                                        </p:tgtEl>
                                        <p:attrNameLst>
                                          <p:attrName>style.visibility</p:attrName>
                                        </p:attrNameLst>
                                      </p:cBhvr>
                                      <p:to>
                                        <p:strVal val="visible"/>
                                      </p:to>
                                    </p:set>
                                    <p:anim calcmode="lin" valueType="num">
                                      <p:cBhvr>
                                        <p:cTn id="21" dur="1000" fill="hold"/>
                                        <p:tgtEl>
                                          <p:spTgt spid="222"/>
                                        </p:tgtEl>
                                        <p:attrNameLst>
                                          <p:attrName>ppt_w</p:attrName>
                                        </p:attrNameLst>
                                      </p:cBhvr>
                                      <p:tavLst>
                                        <p:tav tm="0">
                                          <p:val>
                                            <p:fltVal val="0"/>
                                          </p:val>
                                        </p:tav>
                                        <p:tav tm="100000">
                                          <p:val>
                                            <p:strVal val="#ppt_w"/>
                                          </p:val>
                                        </p:tav>
                                      </p:tavLst>
                                    </p:anim>
                                    <p:anim calcmode="lin" valueType="num">
                                      <p:cBhvr>
                                        <p:cTn id="22" dur="1000" fill="hold"/>
                                        <p:tgtEl>
                                          <p:spTgt spid="222"/>
                                        </p:tgtEl>
                                        <p:attrNameLst>
                                          <p:attrName>ppt_h</p:attrName>
                                        </p:attrNameLst>
                                      </p:cBhvr>
                                      <p:tavLst>
                                        <p:tav tm="0">
                                          <p:val>
                                            <p:fltVal val="0"/>
                                          </p:val>
                                        </p:tav>
                                        <p:tav tm="100000">
                                          <p:val>
                                            <p:strVal val="#ppt_h"/>
                                          </p:val>
                                        </p:tav>
                                      </p:tavLst>
                                    </p:anim>
                                    <p:anim calcmode="lin" valueType="num">
                                      <p:cBhvr>
                                        <p:cTn id="23" dur="1000" fill="hold"/>
                                        <p:tgtEl>
                                          <p:spTgt spid="22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2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8" fill="hold" grpId="0" nodeType="afterEffect">
                                  <p:stCondLst>
                                    <p:cond delay="0"/>
                                  </p:stCondLst>
                                  <p:iterate>
                                    <p:tmAbs val="0"/>
                                  </p:iterate>
                                  <p:childTnLst>
                                    <p:set>
                                      <p:cBhvr>
                                        <p:cTn id="27" fill="hold"/>
                                        <p:tgtEl>
                                          <p:spTgt spid="223"/>
                                        </p:tgtEl>
                                        <p:attrNameLst>
                                          <p:attrName>style.visibility</p:attrName>
                                        </p:attrNameLst>
                                      </p:cBhvr>
                                      <p:to>
                                        <p:strVal val="visible"/>
                                      </p:to>
                                    </p:set>
                                    <p:anim calcmode="lin" valueType="num">
                                      <p:cBhvr>
                                        <p:cTn id="28" dur="1000" fill="hold"/>
                                        <p:tgtEl>
                                          <p:spTgt spid="223"/>
                                        </p:tgtEl>
                                        <p:attrNameLst>
                                          <p:attrName>ppt_w</p:attrName>
                                        </p:attrNameLst>
                                      </p:cBhvr>
                                      <p:tavLst>
                                        <p:tav tm="0">
                                          <p:val>
                                            <p:fltVal val="0"/>
                                          </p:val>
                                        </p:tav>
                                        <p:tav tm="100000">
                                          <p:val>
                                            <p:strVal val="#ppt_w"/>
                                          </p:val>
                                        </p:tav>
                                      </p:tavLst>
                                    </p:anim>
                                    <p:anim calcmode="lin" valueType="num">
                                      <p:cBhvr>
                                        <p:cTn id="29" dur="1000" fill="hold"/>
                                        <p:tgtEl>
                                          <p:spTgt spid="223"/>
                                        </p:tgtEl>
                                        <p:attrNameLst>
                                          <p:attrName>ppt_h</p:attrName>
                                        </p:attrNameLst>
                                      </p:cBhvr>
                                      <p:tavLst>
                                        <p:tav tm="0">
                                          <p:val>
                                            <p:fltVal val="0"/>
                                          </p:val>
                                        </p:tav>
                                        <p:tav tm="100000">
                                          <p:val>
                                            <p:strVal val="#ppt_h"/>
                                          </p:val>
                                        </p:tav>
                                      </p:tavLst>
                                    </p:anim>
                                    <p:anim calcmode="lin" valueType="num">
                                      <p:cBhvr>
                                        <p:cTn id="30" dur="1000" fill="hold"/>
                                        <p:tgtEl>
                                          <p:spTgt spid="223"/>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2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15" presetClass="entr" presetSubtype="8" fill="hold" grpId="0" nodeType="afterEffect">
                                  <p:stCondLst>
                                    <p:cond delay="0"/>
                                  </p:stCondLst>
                                  <p:iterate>
                                    <p:tmAbs val="0"/>
                                  </p:iterate>
                                  <p:childTnLst>
                                    <p:set>
                                      <p:cBhvr>
                                        <p:cTn id="34" fill="hold"/>
                                        <p:tgtEl>
                                          <p:spTgt spid="224"/>
                                        </p:tgtEl>
                                        <p:attrNameLst>
                                          <p:attrName>style.visibility</p:attrName>
                                        </p:attrNameLst>
                                      </p:cBhvr>
                                      <p:to>
                                        <p:strVal val="visible"/>
                                      </p:to>
                                    </p:set>
                                    <p:anim calcmode="lin" valueType="num">
                                      <p:cBhvr>
                                        <p:cTn id="35" dur="1000" fill="hold"/>
                                        <p:tgtEl>
                                          <p:spTgt spid="224"/>
                                        </p:tgtEl>
                                        <p:attrNameLst>
                                          <p:attrName>ppt_w</p:attrName>
                                        </p:attrNameLst>
                                      </p:cBhvr>
                                      <p:tavLst>
                                        <p:tav tm="0">
                                          <p:val>
                                            <p:fltVal val="0"/>
                                          </p:val>
                                        </p:tav>
                                        <p:tav tm="100000">
                                          <p:val>
                                            <p:strVal val="#ppt_w"/>
                                          </p:val>
                                        </p:tav>
                                      </p:tavLst>
                                    </p:anim>
                                    <p:anim calcmode="lin" valueType="num">
                                      <p:cBhvr>
                                        <p:cTn id="36" dur="1000" fill="hold"/>
                                        <p:tgtEl>
                                          <p:spTgt spid="224"/>
                                        </p:tgtEl>
                                        <p:attrNameLst>
                                          <p:attrName>ppt_h</p:attrName>
                                        </p:attrNameLst>
                                      </p:cBhvr>
                                      <p:tavLst>
                                        <p:tav tm="0">
                                          <p:val>
                                            <p:fltVal val="0"/>
                                          </p:val>
                                        </p:tav>
                                        <p:tav tm="100000">
                                          <p:val>
                                            <p:strVal val="#ppt_h"/>
                                          </p:val>
                                        </p:tav>
                                      </p:tavLst>
                                    </p:anim>
                                    <p:anim calcmode="lin" valueType="num">
                                      <p:cBhvr>
                                        <p:cTn id="37" dur="1000" fill="hold"/>
                                        <p:tgtEl>
                                          <p:spTgt spid="22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24"/>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5000"/>
                            </p:stCondLst>
                            <p:childTnLst>
                              <p:par>
                                <p:cTn id="40" presetID="15" presetClass="entr" presetSubtype="8" fill="hold" grpId="0" nodeType="afterEffect">
                                  <p:stCondLst>
                                    <p:cond delay="0"/>
                                  </p:stCondLst>
                                  <p:iterate>
                                    <p:tmAbs val="0"/>
                                  </p:iterate>
                                  <p:childTnLst>
                                    <p:set>
                                      <p:cBhvr>
                                        <p:cTn id="41" fill="hold"/>
                                        <p:tgtEl>
                                          <p:spTgt spid="225"/>
                                        </p:tgtEl>
                                        <p:attrNameLst>
                                          <p:attrName>style.visibility</p:attrName>
                                        </p:attrNameLst>
                                      </p:cBhvr>
                                      <p:to>
                                        <p:strVal val="visible"/>
                                      </p:to>
                                    </p:set>
                                    <p:anim calcmode="lin" valueType="num">
                                      <p:cBhvr>
                                        <p:cTn id="42" dur="1000" fill="hold"/>
                                        <p:tgtEl>
                                          <p:spTgt spid="225"/>
                                        </p:tgtEl>
                                        <p:attrNameLst>
                                          <p:attrName>ppt_w</p:attrName>
                                        </p:attrNameLst>
                                      </p:cBhvr>
                                      <p:tavLst>
                                        <p:tav tm="0">
                                          <p:val>
                                            <p:fltVal val="0"/>
                                          </p:val>
                                        </p:tav>
                                        <p:tav tm="100000">
                                          <p:val>
                                            <p:strVal val="#ppt_w"/>
                                          </p:val>
                                        </p:tav>
                                      </p:tavLst>
                                    </p:anim>
                                    <p:anim calcmode="lin" valueType="num">
                                      <p:cBhvr>
                                        <p:cTn id="43" dur="1000" fill="hold"/>
                                        <p:tgtEl>
                                          <p:spTgt spid="225"/>
                                        </p:tgtEl>
                                        <p:attrNameLst>
                                          <p:attrName>ppt_h</p:attrName>
                                        </p:attrNameLst>
                                      </p:cBhvr>
                                      <p:tavLst>
                                        <p:tav tm="0">
                                          <p:val>
                                            <p:fltVal val="0"/>
                                          </p:val>
                                        </p:tav>
                                        <p:tav tm="100000">
                                          <p:val>
                                            <p:strVal val="#ppt_h"/>
                                          </p:val>
                                        </p:tav>
                                      </p:tavLst>
                                    </p:anim>
                                    <p:anim calcmode="lin" valueType="num">
                                      <p:cBhvr>
                                        <p:cTn id="44" dur="1000" fill="hold"/>
                                        <p:tgtEl>
                                          <p:spTgt spid="225"/>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25"/>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6000"/>
                            </p:stCondLst>
                            <p:childTnLst>
                              <p:par>
                                <p:cTn id="47" presetID="15" presetClass="entr" presetSubtype="8" fill="hold" grpId="0" nodeType="afterEffect">
                                  <p:stCondLst>
                                    <p:cond delay="0"/>
                                  </p:stCondLst>
                                  <p:iterate>
                                    <p:tmAbs val="0"/>
                                  </p:iterate>
                                  <p:childTnLst>
                                    <p:set>
                                      <p:cBhvr>
                                        <p:cTn id="48" fill="hold"/>
                                        <p:tgtEl>
                                          <p:spTgt spid="226"/>
                                        </p:tgtEl>
                                        <p:attrNameLst>
                                          <p:attrName>style.visibility</p:attrName>
                                        </p:attrNameLst>
                                      </p:cBhvr>
                                      <p:to>
                                        <p:strVal val="visible"/>
                                      </p:to>
                                    </p:set>
                                    <p:anim calcmode="lin" valueType="num">
                                      <p:cBhvr>
                                        <p:cTn id="49" dur="1000" fill="hold"/>
                                        <p:tgtEl>
                                          <p:spTgt spid="226"/>
                                        </p:tgtEl>
                                        <p:attrNameLst>
                                          <p:attrName>ppt_w</p:attrName>
                                        </p:attrNameLst>
                                      </p:cBhvr>
                                      <p:tavLst>
                                        <p:tav tm="0">
                                          <p:val>
                                            <p:fltVal val="0"/>
                                          </p:val>
                                        </p:tav>
                                        <p:tav tm="100000">
                                          <p:val>
                                            <p:strVal val="#ppt_w"/>
                                          </p:val>
                                        </p:tav>
                                      </p:tavLst>
                                    </p:anim>
                                    <p:anim calcmode="lin" valueType="num">
                                      <p:cBhvr>
                                        <p:cTn id="50" dur="1000" fill="hold"/>
                                        <p:tgtEl>
                                          <p:spTgt spid="226"/>
                                        </p:tgtEl>
                                        <p:attrNameLst>
                                          <p:attrName>ppt_h</p:attrName>
                                        </p:attrNameLst>
                                      </p:cBhvr>
                                      <p:tavLst>
                                        <p:tav tm="0">
                                          <p:val>
                                            <p:fltVal val="0"/>
                                          </p:val>
                                        </p:tav>
                                        <p:tav tm="100000">
                                          <p:val>
                                            <p:strVal val="#ppt_h"/>
                                          </p:val>
                                        </p:tav>
                                      </p:tavLst>
                                    </p:anim>
                                    <p:anim calcmode="lin" valueType="num">
                                      <p:cBhvr>
                                        <p:cTn id="51" dur="1000" fill="hold"/>
                                        <p:tgtEl>
                                          <p:spTgt spid="22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advAuto="0"/>
      <p:bldP spid="221" grpId="0" animBg="1" advAuto="0"/>
      <p:bldP spid="222" grpId="0" animBg="1" advAuto="0"/>
      <p:bldP spid="223" grpId="0" animBg="1" advAuto="0"/>
      <p:bldP spid="224" grpId="0" animBg="1" advAuto="0"/>
      <p:bldP spid="225" grpId="0" animBg="1" advAuto="0"/>
      <p:bldP spid="22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BDECA08-DC08-4D6C-BBE8-F595B77CD552}"/>
              </a:ext>
            </a:extLst>
          </p:cNvPr>
          <p:cNvSpPr txBox="1"/>
          <p:nvPr/>
        </p:nvSpPr>
        <p:spPr>
          <a:xfrm>
            <a:off x="6398807" y="3567461"/>
            <a:ext cx="4157420" cy="34163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Lush are a ‘Sell It’ and ‘Make It’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But have employees within roles linked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Know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Build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Develop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Move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Connect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Count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Visit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Sustain It</a:t>
            </a: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7" descr="image001">
            <a:extLst>
              <a:ext uri="{FF2B5EF4-FFF2-40B4-BE49-F238E27FC236}">
                <a16:creationId xmlns:a16="http://schemas.microsoft.com/office/drawing/2014/main" id="{1B523602-9FBB-42FA-A8C3-95DA7DD7F5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56" y="1761589"/>
            <a:ext cx="4811401" cy="48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7">
            <a:extLst>
              <a:ext uri="{FF2B5EF4-FFF2-40B4-BE49-F238E27FC236}">
                <a16:creationId xmlns:a16="http://schemas.microsoft.com/office/drawing/2014/main" id="{D0879571-C424-4375-A07E-1F7CC62BAB18}"/>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Lush</a:t>
            </a:r>
            <a:br>
              <a:rPr lang="en-GB" dirty="0">
                <a:solidFill>
                  <a:schemeClr val="bg1"/>
                </a:solidFill>
              </a:rPr>
            </a:br>
            <a:br>
              <a:rPr lang="en-GB" dirty="0"/>
            </a:br>
            <a:endParaRPr lang="en-GB" dirty="0"/>
          </a:p>
        </p:txBody>
      </p:sp>
      <p:pic>
        <p:nvPicPr>
          <p:cNvPr id="15" name="Picture 14">
            <a:extLst>
              <a:ext uri="{FF2B5EF4-FFF2-40B4-BE49-F238E27FC236}">
                <a16:creationId xmlns:a16="http://schemas.microsoft.com/office/drawing/2014/main" id="{0A4524B6-E8FE-4B01-95F5-9EB031105D5D}"/>
              </a:ext>
            </a:extLst>
          </p:cNvPr>
          <p:cNvPicPr>
            <a:picLocks noChangeAspect="1"/>
          </p:cNvPicPr>
          <p:nvPr/>
        </p:nvPicPr>
        <p:blipFill rotWithShape="1">
          <a:blip r:embed="rId7"/>
          <a:srcRect t="2" b="83603"/>
          <a:stretch/>
        </p:blipFill>
        <p:spPr>
          <a:xfrm>
            <a:off x="5332403" y="1875873"/>
            <a:ext cx="6324212" cy="799297"/>
          </a:xfrm>
          <a:prstGeom prst="rect">
            <a:avLst/>
          </a:prstGeom>
        </p:spPr>
      </p:pic>
      <p:pic>
        <p:nvPicPr>
          <p:cNvPr id="16" name="Picture 15">
            <a:extLst>
              <a:ext uri="{FF2B5EF4-FFF2-40B4-BE49-F238E27FC236}">
                <a16:creationId xmlns:a16="http://schemas.microsoft.com/office/drawing/2014/main" id="{80624AF0-9F54-455F-A650-4DF54E1B470E}"/>
              </a:ext>
            </a:extLst>
          </p:cNvPr>
          <p:cNvPicPr>
            <a:picLocks noChangeAspect="1"/>
          </p:cNvPicPr>
          <p:nvPr/>
        </p:nvPicPr>
        <p:blipFill rotWithShape="1">
          <a:blip r:embed="rId8"/>
          <a:srcRect l="1463" t="50801" r="1232" b="33198"/>
          <a:stretch/>
        </p:blipFill>
        <p:spPr>
          <a:xfrm>
            <a:off x="5376929" y="2672369"/>
            <a:ext cx="6201177" cy="789692"/>
          </a:xfrm>
          <a:prstGeom prst="rect">
            <a:avLst/>
          </a:prstGeom>
        </p:spPr>
      </p:pic>
    </p:spTree>
    <p:extLst>
      <p:ext uri="{BB962C8B-B14F-4D97-AF65-F5344CB8AC3E}">
        <p14:creationId xmlns:p14="http://schemas.microsoft.com/office/powerpoint/2010/main" val="246509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7">
            <a:extLst>
              <a:ext uri="{FF2B5EF4-FFF2-40B4-BE49-F238E27FC236}">
                <a16:creationId xmlns:a16="http://schemas.microsoft.com/office/drawing/2014/main" id="{D0879571-C424-4375-A07E-1F7CC62BAB18}"/>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Lush</a:t>
            </a:r>
            <a:br>
              <a:rPr lang="en-GB" dirty="0">
                <a:solidFill>
                  <a:schemeClr val="bg1"/>
                </a:solidFill>
              </a:rPr>
            </a:br>
            <a:br>
              <a:rPr lang="en-GB" dirty="0"/>
            </a:br>
            <a:endParaRPr lang="en-GB" dirty="0"/>
          </a:p>
        </p:txBody>
      </p:sp>
      <p:sp>
        <p:nvSpPr>
          <p:cNvPr id="13" name="TextBox 12">
            <a:extLst>
              <a:ext uri="{FF2B5EF4-FFF2-40B4-BE49-F238E27FC236}">
                <a16:creationId xmlns:a16="http://schemas.microsoft.com/office/drawing/2014/main" id="{6525A5E5-5306-49F2-A351-7AA9DF95D959}"/>
              </a:ext>
            </a:extLst>
          </p:cNvPr>
          <p:cNvSpPr txBox="1"/>
          <p:nvPr/>
        </p:nvSpPr>
        <p:spPr>
          <a:xfrm>
            <a:off x="3330019" y="2879044"/>
            <a:ext cx="6094428"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Watch the video to see what we do: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Nuffield – Video - Lush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1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James Fisher </a:t>
            </a:r>
            <a:r>
              <a:rPr lang="en-GB" dirty="0" err="1">
                <a:solidFill>
                  <a:schemeClr val="bg1"/>
                </a:solidFill>
              </a:rPr>
              <a:t>Prolec</a:t>
            </a:r>
            <a:br>
              <a:rPr lang="en-GB" dirty="0">
                <a:solidFill>
                  <a:schemeClr val="bg1"/>
                </a:solidFill>
              </a:rPr>
            </a:br>
            <a:br>
              <a:rPr lang="en-GB" dirty="0"/>
            </a:br>
            <a:endParaRPr lang="en-GB" dirty="0"/>
          </a:p>
        </p:txBody>
      </p:sp>
      <p:sp>
        <p:nvSpPr>
          <p:cNvPr id="2" name="TextBox 1">
            <a:extLst>
              <a:ext uri="{FF2B5EF4-FFF2-40B4-BE49-F238E27FC236}">
                <a16:creationId xmlns:a16="http://schemas.microsoft.com/office/drawing/2014/main" id="{C483C4D0-B6B1-42EC-979B-98505F642F10}"/>
              </a:ext>
            </a:extLst>
          </p:cNvPr>
          <p:cNvSpPr txBox="1"/>
          <p:nvPr/>
        </p:nvSpPr>
        <p:spPr>
          <a:xfrm>
            <a:off x="1617598" y="2077235"/>
            <a:ext cx="9066616"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Name – James Fisher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Prolec</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Sector – Engineering/Construction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Size –  30 people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ea typeface="+mn-ea"/>
                <a:cs typeface="+mn-cs"/>
              </a:rPr>
              <a:t>Description</a:t>
            </a:r>
            <a:endParaRPr kumimoji="0" lang="en-GB" sz="1600" b="1" i="0" u="none" strike="noStrike" kern="1200" cap="none" spc="0" normalizeH="0" baseline="0" noProof="0" dirty="0">
              <a:ln>
                <a:noFill/>
              </a:ln>
              <a:effectLst/>
              <a:uLnTx/>
              <a:uFillTx/>
              <a:ea typeface="+mn-ea"/>
              <a:cs typeface="Calibri"/>
            </a:endParaRPr>
          </a:p>
          <a:p>
            <a:pPr marR="0" lvl="0" algn="l" defTabSz="914400" rtl="0" eaLnBrk="1" fontAlgn="auto" latinLnBrk="0" hangingPunct="1">
              <a:lnSpc>
                <a:spcPct val="100000"/>
              </a:lnSpc>
              <a:spcBef>
                <a:spcPts val="0"/>
              </a:spcBef>
              <a:spcAft>
                <a:spcPts val="0"/>
              </a:spcAft>
              <a:buClrTx/>
              <a:buSzTx/>
              <a:tabLst/>
              <a:defRPr/>
            </a:pPr>
            <a:r>
              <a:rPr lang="en-US" sz="1600" b="0" i="0" dirty="0">
                <a:effectLst/>
              </a:rPr>
              <a:t>With 30+ years innovation in electronics and software, </a:t>
            </a:r>
            <a:r>
              <a:rPr lang="en-US" sz="1600" b="1" i="0" dirty="0" err="1">
                <a:effectLst/>
              </a:rPr>
              <a:t>Prolec</a:t>
            </a:r>
            <a:r>
              <a:rPr lang="en-US" sz="1600" b="0" i="0" dirty="0">
                <a:effectLst/>
              </a:rPr>
              <a:t> provides a range of safety and control systems for construction equipment</a:t>
            </a:r>
          </a:p>
          <a:p>
            <a:pPr marR="0" lvl="0" algn="l"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ea typeface="+mn-ea"/>
                <a:cs typeface="+mn-cs"/>
              </a:rPr>
              <a:t>Types of roles within the business</a:t>
            </a:r>
            <a:endParaRPr kumimoji="0" lang="en-GB" sz="1600" b="1" i="0" u="none" strike="noStrike" kern="1200" cap="none" spc="0" normalizeH="0" baseline="0" noProof="0" dirty="0">
              <a:ln>
                <a:noFill/>
              </a:ln>
              <a:effectLst/>
              <a:uLnTx/>
              <a:uFillTx/>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ea typeface="+mn-ea"/>
                <a:cs typeface="+mn-cs"/>
              </a:rPr>
              <a:t>Project Management, Electronics, Engineering, Commercial, Operations, Business Development, Sales, Finance &amp; Administration</a:t>
            </a:r>
          </a:p>
          <a:p>
            <a:pPr>
              <a:defRPr/>
            </a:pPr>
            <a:endParaRPr kumimoji="0" lang="en-US" sz="1600" u="none" strike="noStrike" kern="1200" cap="none" spc="0" normalizeH="0" baseline="0" noProof="0" dirty="0">
              <a:ln>
                <a:noFill/>
              </a:ln>
              <a:uLnTx/>
              <a:uFillTx/>
              <a:ea typeface="+mn-ea"/>
              <a:cs typeface="+mn-cs"/>
            </a:endParaRPr>
          </a:p>
          <a:p>
            <a:pPr>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James Fisher and Sons plc | New &amp;#39;Prolec Machine Engine&amp;#39;">
            <a:extLst>
              <a:ext uri="{FF2B5EF4-FFF2-40B4-BE49-F238E27FC236}">
                <a16:creationId xmlns:a16="http://schemas.microsoft.com/office/drawing/2014/main" id="{3AD6CADC-6681-4284-A8C3-8CCCAE1D0F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9220" y="1855903"/>
            <a:ext cx="4057682" cy="193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67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James Fisher </a:t>
            </a:r>
            <a:r>
              <a:rPr lang="en-GB" dirty="0" err="1">
                <a:solidFill>
                  <a:schemeClr val="bg1"/>
                </a:solidFill>
              </a:rPr>
              <a:t>Prolec</a:t>
            </a:r>
            <a:br>
              <a:rPr lang="en-GB" dirty="0">
                <a:solidFill>
                  <a:schemeClr val="bg1"/>
                </a:solidFill>
              </a:rPr>
            </a:br>
            <a:br>
              <a:rPr lang="en-GB" dirty="0"/>
            </a:br>
            <a:endParaRPr lang="en-GB" dirty="0"/>
          </a:p>
        </p:txBody>
      </p:sp>
      <p:pic>
        <p:nvPicPr>
          <p:cNvPr id="2" name="Picture 2" descr="IH Systems excavator fitted with James Fisher Prolec safety system">
            <a:extLst>
              <a:ext uri="{FF2B5EF4-FFF2-40B4-BE49-F238E27FC236}">
                <a16:creationId xmlns:a16="http://schemas.microsoft.com/office/drawing/2014/main" id="{E6F43E24-CED5-4D27-9E3D-A22AE5028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41" y="1884494"/>
            <a:ext cx="3516513" cy="26373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4888B65-1869-4578-B201-651BB40276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0960" y="1907821"/>
            <a:ext cx="3732988" cy="2490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D65F87A-CCDE-45D0-BBE3-08AEA1EB19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7847" y="1885489"/>
            <a:ext cx="3516512" cy="2637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8F6B2-8B28-41D6-85B6-EAB3A38EBE6A}"/>
              </a:ext>
            </a:extLst>
          </p:cNvPr>
          <p:cNvPicPr>
            <a:picLocks noChangeAspect="1"/>
          </p:cNvPicPr>
          <p:nvPr/>
        </p:nvPicPr>
        <p:blipFill rotWithShape="1">
          <a:blip r:embed="rId9"/>
          <a:srcRect l="57280" t="31591" r="7704" b="46599"/>
          <a:stretch/>
        </p:blipFill>
        <p:spPr>
          <a:xfrm>
            <a:off x="1741566" y="4993056"/>
            <a:ext cx="7192096" cy="1259894"/>
          </a:xfrm>
          <a:prstGeom prst="rect">
            <a:avLst/>
          </a:prstGeom>
        </p:spPr>
      </p:pic>
    </p:spTree>
    <p:extLst>
      <p:ext uri="{BB962C8B-B14F-4D97-AF65-F5344CB8AC3E}">
        <p14:creationId xmlns:p14="http://schemas.microsoft.com/office/powerpoint/2010/main" val="103119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image001">
            <a:extLst>
              <a:ext uri="{FF2B5EF4-FFF2-40B4-BE49-F238E27FC236}">
                <a16:creationId xmlns:a16="http://schemas.microsoft.com/office/drawing/2014/main" id="{65A4952C-F8A5-45E9-8074-C4F42BA1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81" y="1837789"/>
            <a:ext cx="4811401" cy="48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5">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6">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James Fisher </a:t>
            </a:r>
            <a:r>
              <a:rPr lang="en-GB" dirty="0" err="1">
                <a:solidFill>
                  <a:schemeClr val="bg1"/>
                </a:solidFill>
              </a:rPr>
              <a:t>Prolec</a:t>
            </a:r>
            <a:br>
              <a:rPr lang="en-GB" dirty="0">
                <a:solidFill>
                  <a:schemeClr val="bg1"/>
                </a:solidFill>
              </a:rPr>
            </a:br>
            <a:br>
              <a:rPr lang="en-GB" dirty="0"/>
            </a:br>
            <a:endParaRPr lang="en-GB" dirty="0"/>
          </a:p>
        </p:txBody>
      </p:sp>
      <p:sp>
        <p:nvSpPr>
          <p:cNvPr id="23" name="TextBox 22">
            <a:extLst>
              <a:ext uri="{FF2B5EF4-FFF2-40B4-BE49-F238E27FC236}">
                <a16:creationId xmlns:a16="http://schemas.microsoft.com/office/drawing/2014/main" id="{FB0A25DB-53FD-422C-8CBE-1C87293E49E8}"/>
              </a:ext>
            </a:extLst>
          </p:cNvPr>
          <p:cNvSpPr txBox="1"/>
          <p:nvPr/>
        </p:nvSpPr>
        <p:spPr>
          <a:xfrm>
            <a:off x="6405383" y="3126013"/>
            <a:ext cx="4281428" cy="3693319"/>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Prolec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are primarily a ‘Develop It’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But have employees within roles linked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Know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Build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Make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Move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Connect It</a:t>
            </a:r>
          </a:p>
          <a:p>
            <a:pPr marL="285750" indent="-285750">
              <a:buFont typeface="Arial" panose="020B0604020202020204" pitchFamily="34" charset="0"/>
              <a:buChar char="•"/>
              <a:defRPr/>
            </a:pPr>
            <a:r>
              <a:rPr lang="en-GB" dirty="0">
                <a:solidFill>
                  <a:prstClr val="black"/>
                </a:solidFill>
              </a:rPr>
              <a:t>Sell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Count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Calibri" panose="020F0502020204030204"/>
              </a:rPr>
              <a:t>Sustain It</a:t>
            </a:r>
          </a:p>
          <a:p>
            <a:pPr marR="0" lvl="0" algn="l" defTabSz="914400" rtl="0" eaLnBrk="1" fontAlgn="auto" latinLnBrk="0" hangingPunct="1">
              <a:lnSpc>
                <a:spcPct val="100000"/>
              </a:lnSpc>
              <a:spcBef>
                <a:spcPts val="0"/>
              </a:spcBef>
              <a:spcAft>
                <a:spcPts val="0"/>
              </a:spcAft>
              <a:buClrTx/>
              <a:buSzTx/>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A238181-6E2C-4F50-96AD-E3318A0003A8}"/>
              </a:ext>
            </a:extLst>
          </p:cNvPr>
          <p:cNvPicPr>
            <a:picLocks noChangeAspect="1"/>
          </p:cNvPicPr>
          <p:nvPr/>
        </p:nvPicPr>
        <p:blipFill rotWithShape="1">
          <a:blip r:embed="rId7"/>
          <a:srcRect t="34150" b="49862"/>
          <a:stretch/>
        </p:blipFill>
        <p:spPr>
          <a:xfrm>
            <a:off x="5152076" y="2058809"/>
            <a:ext cx="6854047" cy="848619"/>
          </a:xfrm>
          <a:prstGeom prst="rect">
            <a:avLst/>
          </a:prstGeom>
        </p:spPr>
      </p:pic>
    </p:spTree>
    <p:extLst>
      <p:ext uri="{BB962C8B-B14F-4D97-AF65-F5344CB8AC3E}">
        <p14:creationId xmlns:p14="http://schemas.microsoft.com/office/powerpoint/2010/main" val="2353409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James Fisher </a:t>
            </a:r>
            <a:r>
              <a:rPr lang="en-GB" dirty="0" err="1">
                <a:solidFill>
                  <a:schemeClr val="bg1"/>
                </a:solidFill>
              </a:rPr>
              <a:t>Prolec</a:t>
            </a:r>
            <a:br>
              <a:rPr lang="en-GB" dirty="0">
                <a:solidFill>
                  <a:schemeClr val="bg1"/>
                </a:solidFill>
              </a:rPr>
            </a:br>
            <a:br>
              <a:rPr lang="en-GB" dirty="0"/>
            </a:br>
            <a:endParaRPr lang="en-GB" dirty="0"/>
          </a:p>
        </p:txBody>
      </p:sp>
      <p:sp>
        <p:nvSpPr>
          <p:cNvPr id="13" name="TextBox 12">
            <a:extLst>
              <a:ext uri="{FF2B5EF4-FFF2-40B4-BE49-F238E27FC236}">
                <a16:creationId xmlns:a16="http://schemas.microsoft.com/office/drawing/2014/main" id="{457C272A-BFC9-4570-BA8F-8FBD8B729AC1}"/>
              </a:ext>
            </a:extLst>
          </p:cNvPr>
          <p:cNvSpPr txBox="1"/>
          <p:nvPr/>
        </p:nvSpPr>
        <p:spPr>
          <a:xfrm>
            <a:off x="3080240" y="3161848"/>
            <a:ext cx="609442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Watch the video to see what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Nuffield – Video - </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Prolec</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8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Nuffield Industrial Estate</a:t>
            </a:r>
            <a:br>
              <a:rPr lang="en-GB" dirty="0">
                <a:solidFill>
                  <a:schemeClr val="bg1"/>
                </a:solidFill>
              </a:rPr>
            </a:br>
            <a:br>
              <a:rPr lang="en-GB" dirty="0"/>
            </a:br>
            <a:endParaRPr lang="en-GB" dirty="0"/>
          </a:p>
        </p:txBody>
      </p:sp>
      <p:pic>
        <p:nvPicPr>
          <p:cNvPr id="3" name="Picture 2">
            <a:extLst>
              <a:ext uri="{FF2B5EF4-FFF2-40B4-BE49-F238E27FC236}">
                <a16:creationId xmlns:a16="http://schemas.microsoft.com/office/drawing/2014/main" id="{CCEC5F71-CDC7-4017-BEBA-30D04967680E}"/>
              </a:ext>
            </a:extLst>
          </p:cNvPr>
          <p:cNvPicPr>
            <a:picLocks noChangeAspect="1"/>
          </p:cNvPicPr>
          <p:nvPr/>
        </p:nvPicPr>
        <p:blipFill>
          <a:blip r:embed="rId6"/>
          <a:stretch>
            <a:fillRect/>
          </a:stretch>
        </p:blipFill>
        <p:spPr>
          <a:xfrm>
            <a:off x="2430085" y="2076563"/>
            <a:ext cx="7431169" cy="4176387"/>
          </a:xfrm>
          <a:prstGeom prst="rect">
            <a:avLst/>
          </a:prstGeom>
        </p:spPr>
      </p:pic>
    </p:spTree>
    <p:extLst>
      <p:ext uri="{BB962C8B-B14F-4D97-AF65-F5344CB8AC3E}">
        <p14:creationId xmlns:p14="http://schemas.microsoft.com/office/powerpoint/2010/main" val="3691709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What interests you?</a:t>
            </a:r>
            <a:br>
              <a:rPr lang="en-GB" dirty="0">
                <a:solidFill>
                  <a:schemeClr val="bg1"/>
                </a:solidFill>
              </a:rPr>
            </a:br>
            <a:br>
              <a:rPr lang="en-GB" dirty="0"/>
            </a:br>
            <a:endParaRPr lang="en-GB" dirty="0"/>
          </a:p>
        </p:txBody>
      </p:sp>
      <p:pic>
        <p:nvPicPr>
          <p:cNvPr id="13" name="Picture 7" descr="image001">
            <a:extLst>
              <a:ext uri="{FF2B5EF4-FFF2-40B4-BE49-F238E27FC236}">
                <a16:creationId xmlns:a16="http://schemas.microsoft.com/office/drawing/2014/main" id="{F62CE28E-4D99-4026-897E-22F48C26A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0299" y="1931903"/>
            <a:ext cx="4811401" cy="48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09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What interests you?</a:t>
            </a:r>
            <a:br>
              <a:rPr lang="en-GB" dirty="0">
                <a:solidFill>
                  <a:schemeClr val="bg1"/>
                </a:solidFill>
              </a:rPr>
            </a:br>
            <a:br>
              <a:rPr lang="en-GB" dirty="0"/>
            </a:br>
            <a:endParaRPr lang="en-GB" dirty="0"/>
          </a:p>
        </p:txBody>
      </p:sp>
      <p:pic>
        <p:nvPicPr>
          <p:cNvPr id="3" name="Picture 2">
            <a:extLst>
              <a:ext uri="{FF2B5EF4-FFF2-40B4-BE49-F238E27FC236}">
                <a16:creationId xmlns:a16="http://schemas.microsoft.com/office/drawing/2014/main" id="{B221B5DD-2D15-436D-B549-939AB9143952}"/>
              </a:ext>
            </a:extLst>
          </p:cNvPr>
          <p:cNvPicPr>
            <a:picLocks noChangeAspect="1"/>
          </p:cNvPicPr>
          <p:nvPr/>
        </p:nvPicPr>
        <p:blipFill>
          <a:blip r:embed="rId6"/>
          <a:stretch>
            <a:fillRect/>
          </a:stretch>
        </p:blipFill>
        <p:spPr>
          <a:xfrm>
            <a:off x="3043893" y="1921948"/>
            <a:ext cx="6104214" cy="4727242"/>
          </a:xfrm>
          <a:prstGeom prst="rect">
            <a:avLst/>
          </a:prstGeom>
        </p:spPr>
      </p:pic>
    </p:spTree>
    <p:extLst>
      <p:ext uri="{BB962C8B-B14F-4D97-AF65-F5344CB8AC3E}">
        <p14:creationId xmlns:p14="http://schemas.microsoft.com/office/powerpoint/2010/main" val="232474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What interests you?</a:t>
            </a:r>
            <a:br>
              <a:rPr lang="en-GB" dirty="0">
                <a:solidFill>
                  <a:schemeClr val="bg1"/>
                </a:solidFill>
              </a:rPr>
            </a:br>
            <a:br>
              <a:rPr lang="en-GB" dirty="0"/>
            </a:br>
            <a:endParaRPr lang="en-GB" dirty="0"/>
          </a:p>
        </p:txBody>
      </p:sp>
      <p:pic>
        <p:nvPicPr>
          <p:cNvPr id="3" name="Picture 2">
            <a:extLst>
              <a:ext uri="{FF2B5EF4-FFF2-40B4-BE49-F238E27FC236}">
                <a16:creationId xmlns:a16="http://schemas.microsoft.com/office/drawing/2014/main" id="{B221B5DD-2D15-436D-B549-939AB9143952}"/>
              </a:ext>
            </a:extLst>
          </p:cNvPr>
          <p:cNvPicPr>
            <a:picLocks noChangeAspect="1"/>
          </p:cNvPicPr>
          <p:nvPr/>
        </p:nvPicPr>
        <p:blipFill>
          <a:blip r:embed="rId6"/>
          <a:stretch>
            <a:fillRect/>
          </a:stretch>
        </p:blipFill>
        <p:spPr>
          <a:xfrm>
            <a:off x="3043893" y="1921948"/>
            <a:ext cx="6104214" cy="4727242"/>
          </a:xfrm>
          <a:prstGeom prst="rect">
            <a:avLst/>
          </a:prstGeom>
        </p:spPr>
      </p:pic>
      <p:pic>
        <p:nvPicPr>
          <p:cNvPr id="8" name="Picture 7">
            <a:extLst>
              <a:ext uri="{FF2B5EF4-FFF2-40B4-BE49-F238E27FC236}">
                <a16:creationId xmlns:a16="http://schemas.microsoft.com/office/drawing/2014/main" id="{C49719D2-9A7A-48D6-B10B-1CE1107EFE7B}"/>
              </a:ext>
            </a:extLst>
          </p:cNvPr>
          <p:cNvPicPr>
            <a:picLocks noChangeAspect="1"/>
          </p:cNvPicPr>
          <p:nvPr/>
        </p:nvPicPr>
        <p:blipFill>
          <a:blip r:embed="rId7"/>
          <a:stretch>
            <a:fillRect/>
          </a:stretch>
        </p:blipFill>
        <p:spPr>
          <a:xfrm>
            <a:off x="3059133" y="1943633"/>
            <a:ext cx="6104214" cy="4705557"/>
          </a:xfrm>
          <a:prstGeom prst="rect">
            <a:avLst/>
          </a:prstGeom>
        </p:spPr>
      </p:pic>
    </p:spTree>
    <p:extLst>
      <p:ext uri="{BB962C8B-B14F-4D97-AF65-F5344CB8AC3E}">
        <p14:creationId xmlns:p14="http://schemas.microsoft.com/office/powerpoint/2010/main" val="357222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83C4D0-B6B1-42EC-979B-98505F642F10}"/>
              </a:ext>
            </a:extLst>
          </p:cNvPr>
          <p:cNvSpPr txBox="1"/>
          <p:nvPr/>
        </p:nvSpPr>
        <p:spPr>
          <a:xfrm>
            <a:off x="142043" y="1978491"/>
            <a:ext cx="6367011" cy="46782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Company Name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Enhanced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Company Sector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Technology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Company Size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- 48 people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Description</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Enhanced are an IT provider for other businesses. We offer:</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IT systems which help manufacturers, warehouses and professional services like solicitors. The IT systems support things like finance processes, keeping track of orders and stock.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IT infrastructure such as cloud, security and networks. We also supply hardware like laptops and all the components within them.</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Types of roles within the business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IT support helpdesk, IT engineers, system consultants, system developers (code), marketing, business support (finance, admin, reception).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5" name="Picture 14">
            <a:extLst>
              <a:ext uri="{FF2B5EF4-FFF2-40B4-BE49-F238E27FC236}">
                <a16:creationId xmlns:a16="http://schemas.microsoft.com/office/drawing/2014/main" id="{B7326528-CBC8-4BE3-A2BA-DA94E582F8EB}"/>
              </a:ext>
            </a:extLst>
          </p:cNvPr>
          <p:cNvPicPr>
            <a:picLocks noChangeAspect="1"/>
          </p:cNvPicPr>
          <p:nvPr/>
        </p:nvPicPr>
        <p:blipFill>
          <a:blip r:embed="rId6"/>
          <a:stretch>
            <a:fillRect/>
          </a:stretch>
        </p:blipFill>
        <p:spPr>
          <a:xfrm>
            <a:off x="6619343" y="1982535"/>
            <a:ext cx="5311610" cy="3651441"/>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FB349FB5-2BA0-45E7-999E-925EB781E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0430" y="1074470"/>
            <a:ext cx="6553937" cy="533032"/>
          </a:xfrm>
          <a:prstGeom prst="rect">
            <a:avLst/>
          </a:prstGeom>
        </p:spPr>
      </p:pic>
    </p:spTree>
    <p:extLst>
      <p:ext uri="{BB962C8B-B14F-4D97-AF65-F5344CB8AC3E}">
        <p14:creationId xmlns:p14="http://schemas.microsoft.com/office/powerpoint/2010/main" val="404322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4101831-EC48-4EBE-8FBE-8A3707C31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430" y="1074470"/>
            <a:ext cx="6553937" cy="533032"/>
          </a:xfrm>
          <a:prstGeom prst="rect">
            <a:avLst/>
          </a:prstGeom>
        </p:spPr>
      </p:pic>
      <p:sp>
        <p:nvSpPr>
          <p:cNvPr id="9" name="TextBox 8">
            <a:extLst>
              <a:ext uri="{FF2B5EF4-FFF2-40B4-BE49-F238E27FC236}">
                <a16:creationId xmlns:a16="http://schemas.microsoft.com/office/drawing/2014/main" id="{5BDECA08-DC08-4D6C-BBE8-F595B77CD552}"/>
              </a:ext>
            </a:extLst>
          </p:cNvPr>
          <p:cNvSpPr txBox="1"/>
          <p:nvPr/>
        </p:nvSpPr>
        <p:spPr>
          <a:xfrm>
            <a:off x="5596826" y="3150930"/>
            <a:ext cx="3845925" cy="313932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Enhanced are a “Connect It”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Our IT supports other companies who: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Build It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Make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Move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Sell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Count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Care for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Give It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 name="Picture 1" descr="Text&#10;&#10;Description automatically generated">
            <a:extLst>
              <a:ext uri="{FF2B5EF4-FFF2-40B4-BE49-F238E27FC236}">
                <a16:creationId xmlns:a16="http://schemas.microsoft.com/office/drawing/2014/main" id="{8C7B8668-E48A-42F8-9D27-5347779764FB}"/>
              </a:ext>
            </a:extLst>
          </p:cNvPr>
          <p:cNvPicPr>
            <a:picLocks noChangeAspect="1"/>
          </p:cNvPicPr>
          <p:nvPr/>
        </p:nvPicPr>
        <p:blipFill rotWithShape="1">
          <a:blip r:embed="rId7"/>
          <a:srcRect t="83227" r="-329" b="212"/>
          <a:stretch/>
        </p:blipFill>
        <p:spPr>
          <a:xfrm>
            <a:off x="5595478" y="2102422"/>
            <a:ext cx="6124266" cy="782865"/>
          </a:xfrm>
          <a:prstGeom prst="rect">
            <a:avLst/>
          </a:prstGeom>
        </p:spPr>
      </p:pic>
      <p:pic>
        <p:nvPicPr>
          <p:cNvPr id="12" name="Picture 7" descr="image001">
            <a:extLst>
              <a:ext uri="{FF2B5EF4-FFF2-40B4-BE49-F238E27FC236}">
                <a16:creationId xmlns:a16="http://schemas.microsoft.com/office/drawing/2014/main" id="{1B523602-9FBB-42FA-A8C3-95DA7DD7F5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56" y="1761589"/>
            <a:ext cx="4811401" cy="48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22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4101831-EC48-4EBE-8FBE-8A3707C31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430" y="1074470"/>
            <a:ext cx="6553937" cy="533032"/>
          </a:xfrm>
          <a:prstGeom prst="rect">
            <a:avLst/>
          </a:prstGeom>
        </p:spPr>
      </p:pic>
      <p:sp>
        <p:nvSpPr>
          <p:cNvPr id="14" name="TextBox 13">
            <a:extLst>
              <a:ext uri="{FF2B5EF4-FFF2-40B4-BE49-F238E27FC236}">
                <a16:creationId xmlns:a16="http://schemas.microsoft.com/office/drawing/2014/main" id="{45C20462-0A7D-40C4-8792-63BB0150973F}"/>
              </a:ext>
            </a:extLst>
          </p:cNvPr>
          <p:cNvSpPr txBox="1"/>
          <p:nvPr/>
        </p:nvSpPr>
        <p:spPr>
          <a:xfrm>
            <a:off x="3330019" y="2879044"/>
            <a:ext cx="609442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Watch this video to see what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https://youtu.be/J_E4h-3eHlY</a:t>
            </a:r>
          </a:p>
        </p:txBody>
      </p:sp>
    </p:spTree>
    <p:extLst>
      <p:ext uri="{BB962C8B-B14F-4D97-AF65-F5344CB8AC3E}">
        <p14:creationId xmlns:p14="http://schemas.microsoft.com/office/powerpoint/2010/main" val="234576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7D44C-2432-47CA-8F27-9EC4A85C6E62}"/>
              </a:ext>
            </a:extLst>
          </p:cNvPr>
          <p:cNvGrpSpPr/>
          <p:nvPr/>
        </p:nvGrpSpPr>
        <p:grpSpPr>
          <a:xfrm>
            <a:off x="9861254" y="5731615"/>
            <a:ext cx="2039620" cy="917575"/>
            <a:chOff x="6454809" y="5764625"/>
            <a:chExt cx="2039620" cy="917575"/>
          </a:xfrm>
        </p:grpSpPr>
        <p:pic>
          <p:nvPicPr>
            <p:cNvPr id="5" name="Picture 4" descr="Careers  Enterprise Company Logo">
              <a:extLst>
                <a:ext uri="{FF2B5EF4-FFF2-40B4-BE49-F238E27FC236}">
                  <a16:creationId xmlns:a16="http://schemas.microsoft.com/office/drawing/2014/main" id="{437AA236-2617-4746-840E-8151D2FB68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339" y="5805900"/>
              <a:ext cx="1044575" cy="426720"/>
            </a:xfrm>
            <a:prstGeom prst="rect">
              <a:avLst/>
            </a:prstGeom>
            <a:noFill/>
            <a:ln>
              <a:noFill/>
            </a:ln>
          </p:spPr>
        </p:pic>
        <p:pic>
          <p:nvPicPr>
            <p:cNvPr id="6" name="Picture 5">
              <a:extLst>
                <a:ext uri="{FF2B5EF4-FFF2-40B4-BE49-F238E27FC236}">
                  <a16:creationId xmlns:a16="http://schemas.microsoft.com/office/drawing/2014/main" id="{BD76182D-04A3-4127-8377-EFE08E145521}"/>
                </a:ext>
              </a:extLst>
            </p:cNvPr>
            <p:cNvPicPr/>
            <p:nvPr/>
          </p:nvPicPr>
          <p:blipFill rotWithShape="1">
            <a:blip r:embed="rId4">
              <a:extLst>
                <a:ext uri="{28A0092B-C50C-407E-A947-70E740481C1C}">
                  <a14:useLocalDpi xmlns:a14="http://schemas.microsoft.com/office/drawing/2010/main" val="0"/>
                </a:ext>
              </a:extLst>
            </a:blip>
            <a:srcRect l="26933" t="3809" r="26934" b="4286"/>
            <a:stretch/>
          </p:blipFill>
          <p:spPr bwMode="auto">
            <a:xfrm>
              <a:off x="6454809" y="5764625"/>
              <a:ext cx="822960" cy="917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BF5A09B-EB66-431E-A83F-C3D62A2FF785}"/>
                </a:ext>
              </a:extLst>
            </p:cNvPr>
            <p:cNvPicPr/>
            <p:nvPr/>
          </p:nvPicPr>
          <p:blipFill rotWithShape="1">
            <a:blip r:embed="rId5">
              <a:extLst>
                <a:ext uri="{28A0092B-C50C-407E-A947-70E740481C1C}">
                  <a14:useLocalDpi xmlns:a14="http://schemas.microsoft.com/office/drawing/2010/main" val="0"/>
                </a:ext>
              </a:extLst>
            </a:blip>
            <a:srcRect l="3073" b="7011"/>
            <a:stretch/>
          </p:blipFill>
          <p:spPr bwMode="auto">
            <a:xfrm>
              <a:off x="7293009" y="6285960"/>
              <a:ext cx="1201420" cy="320040"/>
            </a:xfrm>
            <a:prstGeom prst="rect">
              <a:avLst/>
            </a:prstGeom>
            <a:ln>
              <a:noFill/>
            </a:ln>
            <a:extLst>
              <a:ext uri="{53640926-AAD7-44D8-BBD7-CCE9431645EC}">
                <a14:shadowObscured xmlns:a14="http://schemas.microsoft.com/office/drawing/2010/main"/>
              </a:ext>
            </a:extLst>
          </p:spPr>
        </p:pic>
      </p:grpSp>
      <p:sp>
        <p:nvSpPr>
          <p:cNvPr id="10" name="Rectangle 9">
            <a:extLst>
              <a:ext uri="{FF2B5EF4-FFF2-40B4-BE49-F238E27FC236}">
                <a16:creationId xmlns:a16="http://schemas.microsoft.com/office/drawing/2014/main" id="{BA6356FD-CB4C-4267-B42D-3A921DA0BB4F}"/>
              </a:ext>
            </a:extLst>
          </p:cNvPr>
          <p:cNvSpPr/>
          <p:nvPr/>
        </p:nvSpPr>
        <p:spPr>
          <a:xfrm>
            <a:off x="0" y="498455"/>
            <a:ext cx="12192000" cy="257193"/>
          </a:xfrm>
          <a:prstGeom prst="rect">
            <a:avLst/>
          </a:prstGeom>
          <a:solidFill>
            <a:srgbClr val="00B0F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2B62460-0939-497A-88FB-B22EDD6FF05B}"/>
              </a:ext>
            </a:extLst>
          </p:cNvPr>
          <p:cNvSpPr/>
          <p:nvPr/>
        </p:nvSpPr>
        <p:spPr>
          <a:xfrm>
            <a:off x="0" y="0"/>
            <a:ext cx="12192000" cy="499726"/>
          </a:xfrm>
          <a:prstGeom prst="rect">
            <a:avLst/>
          </a:prstGeom>
          <a:solidFill>
            <a:srgbClr val="481F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7">
            <a:extLst>
              <a:ext uri="{FF2B5EF4-FFF2-40B4-BE49-F238E27FC236}">
                <a16:creationId xmlns:a16="http://schemas.microsoft.com/office/drawing/2014/main" id="{D606FA4B-6217-4260-B2F8-AED3BCF31E12}"/>
              </a:ext>
            </a:extLst>
          </p:cNvPr>
          <p:cNvSpPr>
            <a:spLocks noGrp="1"/>
          </p:cNvSpPr>
          <p:nvPr>
            <p:ph type="ctrTitle"/>
          </p:nvPr>
        </p:nvSpPr>
        <p:spPr>
          <a:xfrm>
            <a:off x="1555454" y="884988"/>
            <a:ext cx="9144000" cy="917575"/>
          </a:xfrm>
          <a:prstGeom prst="roundRect">
            <a:avLst/>
          </a:prstGeom>
          <a:solidFill>
            <a:schemeClr val="bg1">
              <a:lumMod val="75000"/>
            </a:schemeClr>
          </a:solidFill>
        </p:spPr>
        <p:txBody>
          <a:bodyPr anchor="ctr">
            <a:normAutofit fontScale="90000"/>
          </a:bodyPr>
          <a:lstStyle/>
          <a:p>
            <a:br>
              <a:rPr lang="en-GB" dirty="0"/>
            </a:br>
            <a:br>
              <a:rPr lang="en-GB" dirty="0"/>
            </a:br>
            <a:r>
              <a:rPr lang="en-GB" dirty="0">
                <a:solidFill>
                  <a:schemeClr val="bg1"/>
                </a:solidFill>
              </a:rPr>
              <a:t>Composite Profiles</a:t>
            </a:r>
            <a:br>
              <a:rPr lang="en-GB" dirty="0">
                <a:solidFill>
                  <a:schemeClr val="bg1"/>
                </a:solidFill>
              </a:rPr>
            </a:br>
            <a:br>
              <a:rPr lang="en-GB" dirty="0"/>
            </a:br>
            <a:endParaRPr lang="en-GB" dirty="0"/>
          </a:p>
        </p:txBody>
      </p:sp>
      <p:sp>
        <p:nvSpPr>
          <p:cNvPr id="2" name="TextBox 1">
            <a:extLst>
              <a:ext uri="{FF2B5EF4-FFF2-40B4-BE49-F238E27FC236}">
                <a16:creationId xmlns:a16="http://schemas.microsoft.com/office/drawing/2014/main" id="{C483C4D0-B6B1-42EC-979B-98505F642F10}"/>
              </a:ext>
            </a:extLst>
          </p:cNvPr>
          <p:cNvSpPr txBox="1"/>
          <p:nvPr/>
        </p:nvSpPr>
        <p:spPr>
          <a:xfrm>
            <a:off x="1617598" y="2077235"/>
            <a:ext cx="9066616"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Name – Composite Profiles UK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Sector – 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Company Size –  25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Description</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ple-system"/>
                <a:ea typeface="+mn-ea"/>
                <a:cs typeface="+mn-cs"/>
              </a:rPr>
              <a:t>Composite Profiles UK Limited is a specialist supplier and installer of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ple-system"/>
                <a:ea typeface="+mn-ea"/>
                <a:cs typeface="+mn-cs"/>
              </a:rPr>
              <a:t>composite metal floor and roof decks. Our long-standing </a:t>
            </a:r>
            <a:r>
              <a:rPr kumimoji="0" lang="en-US" sz="1600" b="0" i="0" u="none" strike="noStrike" kern="1200" cap="none" spc="0" normalizeH="0" baseline="0" noProof="0" dirty="0" err="1">
                <a:ln>
                  <a:noFill/>
                </a:ln>
                <a:solidFill>
                  <a:prstClr val="black"/>
                </a:solidFill>
                <a:effectLst/>
                <a:uLnTx/>
                <a:uFillTx/>
                <a:latin typeface="-apple-system"/>
                <a:ea typeface="+mn-ea"/>
                <a:cs typeface="+mn-cs"/>
              </a:rPr>
              <a:t>specialised</a:t>
            </a:r>
            <a:r>
              <a:rPr kumimoji="0" lang="en-US" sz="1600" b="0" i="0" u="none" strike="noStrike" kern="1200" cap="none" spc="0" normalizeH="0" baseline="0" noProof="0" dirty="0">
                <a:ln>
                  <a:noFill/>
                </a:ln>
                <a:solidFill>
                  <a:prstClr val="black"/>
                </a:solidFill>
                <a:effectLst/>
                <a:uLnTx/>
                <a:uFillTx/>
                <a:latin typeface="-apple-system"/>
                <a:ea typeface="+mn-ea"/>
                <a:cs typeface="+mn-cs"/>
              </a:rPr>
              <a:t> experience ensures intuitive delivery of first class solutions to the very highest standards. From effective and accurate specification and quoting, through to efficient supply and expert installation by teams of highly trained and experienced site operatives, Composite Profiles delivers a world-class level of service throughout the 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Types of roles within the business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Management, CAD Design, Estimation, Commercial, Business Development, Sales, Surveying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Finance &amp;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Composite Profiles UK Ltd – BCSA">
            <a:extLst>
              <a:ext uri="{FF2B5EF4-FFF2-40B4-BE49-F238E27FC236}">
                <a16:creationId xmlns:a16="http://schemas.microsoft.com/office/drawing/2014/main" id="{6A776B7A-C0B4-47CE-BD3E-2BCCF75FAB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3325" y="1802563"/>
            <a:ext cx="3738254" cy="219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91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903</Words>
  <Application>Microsoft Office PowerPoint</Application>
  <PresentationFormat>Widescreen</PresentationFormat>
  <Paragraphs>144</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-apple-system</vt:lpstr>
      <vt:lpstr>Arial</vt:lpstr>
      <vt:lpstr>Calibri</vt:lpstr>
      <vt:lpstr>Calibri Light</vt:lpstr>
      <vt:lpstr>Helvetica</vt:lpstr>
      <vt:lpstr>Helvetica Light</vt:lpstr>
      <vt:lpstr>Office Theme</vt:lpstr>
      <vt:lpstr>  Who Works Here?  </vt:lpstr>
      <vt:lpstr>  Nuffield Industrial Estate  </vt:lpstr>
      <vt:lpstr>  What interests you?  </vt:lpstr>
      <vt:lpstr>  What interests you?  </vt:lpstr>
      <vt:lpstr>  What interests you?  </vt:lpstr>
      <vt:lpstr>PowerPoint Presentation</vt:lpstr>
      <vt:lpstr>PowerPoint Presentation</vt:lpstr>
      <vt:lpstr>PowerPoint Presentation</vt:lpstr>
      <vt:lpstr>  Composite Profiles  </vt:lpstr>
      <vt:lpstr>  Composite Profiles  </vt:lpstr>
      <vt:lpstr>  Composite Profiles  </vt:lpstr>
      <vt:lpstr>  Lush  </vt:lpstr>
      <vt:lpstr>PowerPoint Presentation</vt:lpstr>
      <vt:lpstr>  Lush  </vt:lpstr>
      <vt:lpstr>  Lush  </vt:lpstr>
      <vt:lpstr>  James Fisher Prolec  </vt:lpstr>
      <vt:lpstr>  James Fisher Prolec  </vt:lpstr>
      <vt:lpstr>  James Fisher Prolec  </vt:lpstr>
      <vt:lpstr>  James Fisher Prolec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Bush</dc:creator>
  <cp:lastModifiedBy>Laura Bush</cp:lastModifiedBy>
  <cp:revision>15</cp:revision>
  <dcterms:created xsi:type="dcterms:W3CDTF">2021-09-22T10:09:53Z</dcterms:created>
  <dcterms:modified xsi:type="dcterms:W3CDTF">2022-01-24T09:17:46Z</dcterms:modified>
</cp:coreProperties>
</file>